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9" r:id="rId3"/>
    <p:sldId id="260" r:id="rId4"/>
    <p:sldId id="261" r:id="rId5"/>
    <p:sldId id="262" r:id="rId6"/>
    <p:sldId id="263" r:id="rId7"/>
    <p:sldId id="264" r:id="rId8"/>
    <p:sldId id="280" r:id="rId9"/>
    <p:sldId id="265" r:id="rId10"/>
    <p:sldId id="266" r:id="rId11"/>
    <p:sldId id="267" r:id="rId12"/>
    <p:sldId id="276" r:id="rId13"/>
    <p:sldId id="277" r:id="rId14"/>
    <p:sldId id="268" r:id="rId15"/>
    <p:sldId id="269" r:id="rId16"/>
    <p:sldId id="282" r:id="rId17"/>
    <p:sldId id="270" r:id="rId18"/>
    <p:sldId id="271" r:id="rId19"/>
    <p:sldId id="272" r:id="rId20"/>
    <p:sldId id="273" r:id="rId21"/>
    <p:sldId id="274" r:id="rId22"/>
    <p:sldId id="275" r:id="rId23"/>
    <p:sldId id="278" r:id="rId24"/>
    <p:sldId id="279" r:id="rId25"/>
    <p:sldId id="281"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149" autoAdjust="0"/>
    <p:restoredTop sz="94660"/>
  </p:normalViewPr>
  <p:slideViewPr>
    <p:cSldViewPr>
      <p:cViewPr varScale="1">
        <p:scale>
          <a:sx n="74" d="100"/>
          <a:sy n="74" d="100"/>
        </p:scale>
        <p:origin x="-106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ADBA91D9-34B6-46CB-AFE8-D32EA387263A}" type="datetimeFigureOut">
              <a:rPr lang="en-US"/>
              <a:pPr>
                <a:defRPr/>
              </a:pPr>
              <a:t>11/22/2010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4AC5B0E-9A01-41FE-A174-E2FF07CCA5E2}"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Welcome everyone and a brief description of our school.</a:t>
            </a: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TextEdit="1"/>
          </p:cNvSpPr>
          <p:nvPr>
            <p:ph type="sldImg"/>
          </p:nvPr>
        </p:nvSpPr>
        <p:spPr bwMode="auto">
          <a:noFill/>
          <a:ln>
            <a:solidFill>
              <a:srgbClr val="000000"/>
            </a:solidFill>
            <a:miter lim="800000"/>
            <a:headEnd/>
            <a:tailEnd/>
          </a:ln>
        </p:spPr>
      </p:sp>
      <p:sp>
        <p:nvSpPr>
          <p:cNvPr id="4096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Like most schools we realised early in the process that our goals were too many and too broad. We had to then revisit our initial plan and fine tune it to become a more achievable outcome.</a:t>
            </a:r>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spect="1" noTextEdit="1"/>
          </p:cNvSpPr>
          <p:nvPr>
            <p:ph type="sldImg"/>
          </p:nvPr>
        </p:nvSpPr>
        <p:spPr bwMode="auto">
          <a:noFill/>
          <a:ln>
            <a:solidFill>
              <a:srgbClr val="000000"/>
            </a:solidFill>
            <a:miter lim="800000"/>
            <a:headEnd/>
            <a:tailEnd/>
          </a:ln>
        </p:spPr>
      </p:sp>
      <p:sp>
        <p:nvSpPr>
          <p:cNvPr id="4403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The students have benefited from the process by the teachers being more in tune with their needs and using the data collected by different techniques, SMART data, and surveys, standardised tests etc the areas of weakness were identified such as inferential comprehension and addressed in the teacher’s programmes from K-6. </a:t>
            </a:r>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spect="1" noTextEdit="1"/>
          </p:cNvSpPr>
          <p:nvPr>
            <p:ph type="sldImg"/>
          </p:nvPr>
        </p:nvSpPr>
        <p:spPr bwMode="auto">
          <a:noFill/>
          <a:ln>
            <a:solidFill>
              <a:srgbClr val="000000"/>
            </a:solidFill>
            <a:miter lim="800000"/>
            <a:headEnd/>
            <a:tailEnd/>
          </a:ln>
        </p:spPr>
      </p:sp>
      <p:sp>
        <p:nvSpPr>
          <p:cNvPr id="4608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As a staff it made us look carefully at what was working effectively in our school and what needed improving. It was a great opportunity to constructively acknowledge the strengths and weaknesses and investigate different approaches and strategies to show growth in our school.</a:t>
            </a:r>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TextEdit="1"/>
          </p:cNvSpPr>
          <p:nvPr>
            <p:ph type="sldImg"/>
          </p:nvPr>
        </p:nvSpPr>
        <p:spPr bwMode="auto">
          <a:noFill/>
          <a:ln>
            <a:solidFill>
              <a:srgbClr val="000000"/>
            </a:solidFill>
            <a:miter lim="800000"/>
            <a:headEnd/>
            <a:tailEnd/>
          </a:ln>
        </p:spPr>
      </p:sp>
      <p:sp>
        <p:nvSpPr>
          <p:cNvPr id="4813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Throughout this process it has become evident that the healthy functioning of a school is not a stagnant process. It is an ongoing process of change and adaptation to meet the needs of students, staff and community. We have learnt that our school is a great place but there are areas according to the six focus areas that do need improvements and to name and identify these areas is a step in developing a better environment for all involved with the school.</a:t>
            </a:r>
            <a:endParaRPr lang="en-US" smtClean="0"/>
          </a:p>
          <a:p>
            <a:pPr eaLnBrk="1" hangingPunct="1"/>
            <a:r>
              <a:rPr lang="en-AU" smtClean="0"/>
              <a:t>NAPLAN results a decline is spelling over the past 3 years- 2008:- 487.9</a:t>
            </a:r>
            <a:endParaRPr lang="en-US" smtClean="0"/>
          </a:p>
          <a:p>
            <a:pPr eaLnBrk="1" hangingPunct="1"/>
            <a:r>
              <a:rPr lang="en-AU" smtClean="0"/>
              <a:t>                                          2009:- 481.0</a:t>
            </a:r>
          </a:p>
          <a:p>
            <a:pPr eaLnBrk="1" hangingPunct="1"/>
            <a:r>
              <a:rPr lang="en-AU" smtClean="0"/>
              <a:t>                                          2010:- 479.7</a:t>
            </a:r>
          </a:p>
          <a:p>
            <a:pPr eaLnBrk="1" hangingPunct="1"/>
            <a:r>
              <a:rPr lang="en-AU" smtClean="0"/>
              <a:t>The score against the state has slipped even from last year.</a:t>
            </a:r>
          </a:p>
          <a:p>
            <a:pPr eaLnBrk="1" hangingPunct="1"/>
            <a:r>
              <a:rPr lang="en-AU" smtClean="0"/>
              <a:t>In Writing the scores were slightly below the state but have maintained gain from 2008 to 2009</a:t>
            </a:r>
          </a:p>
          <a:p>
            <a:pPr eaLnBrk="1" hangingPunct="1"/>
            <a:r>
              <a:rPr lang="en-AU" smtClean="0"/>
              <a:t>There was a marked improvement in Grammar and punctuation between 2009 and 2010 which was one of our literacy focuses. 2009:- 497.6</a:t>
            </a:r>
          </a:p>
          <a:p>
            <a:pPr eaLnBrk="1" hangingPunct="1"/>
            <a:r>
              <a:rPr lang="en-AU" smtClean="0"/>
              <a:t>                                                                        2010:- 515.4</a:t>
            </a:r>
          </a:p>
          <a:p>
            <a:pPr eaLnBrk="1" hangingPunct="1"/>
            <a:r>
              <a:rPr lang="en-AU" smtClean="0"/>
              <a:t>The average growth for Year5 was 76.5 which was less than the Diocese and State. Therefore Literacy should be an area of attention again in 2011.</a:t>
            </a:r>
          </a:p>
          <a:p>
            <a:pPr eaLnBrk="1" hangingPunct="1"/>
            <a:r>
              <a:rPr lang="en-AU" smtClean="0"/>
              <a:t>* Comprehension results- as this were a focus all year. It was pleasing to note some good gains in the ACER standardised tests. With the special needs students it was evident that comprehension is an area of need for them therefore a focus again in 2011. The new Pm benchmark Kit should help in this area as it has clearly outlined comprehension questions focuses in on different comprehension skills</a:t>
            </a:r>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TextEdit="1"/>
          </p:cNvSpPr>
          <p:nvPr>
            <p:ph type="sldImg"/>
          </p:nvPr>
        </p:nvSpPr>
        <p:spPr bwMode="auto">
          <a:noFill/>
          <a:ln>
            <a:solidFill>
              <a:srgbClr val="000000"/>
            </a:solidFill>
            <a:miter lim="800000"/>
            <a:headEnd/>
            <a:tailEnd/>
          </a:ln>
        </p:spPr>
      </p:sp>
      <p:sp>
        <p:nvSpPr>
          <p:cNvPr id="5120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lnSpc>
                <a:spcPct val="80000"/>
              </a:lnSpc>
            </a:pPr>
            <a:r>
              <a:rPr lang="en-AU" sz="1000" smtClean="0"/>
              <a:t>To continue with the process and always be aware of the need to be constructively critical of what is happening in the school environment to ensure it is a happy, safe and comfortable environment for learning, which is something we have been doing for the last 20 years. This time it was helpful because it was a</a:t>
            </a:r>
            <a:endParaRPr lang="en-US" sz="1000" smtClean="0"/>
          </a:p>
          <a:p>
            <a:pPr eaLnBrk="1" hangingPunct="1">
              <a:lnSpc>
                <a:spcPct val="80000"/>
              </a:lnSpc>
            </a:pPr>
            <a:r>
              <a:rPr lang="en-AU" sz="1000" smtClean="0"/>
              <a:t>whole school staff approach begun at the LTLL inservice</a:t>
            </a:r>
          </a:p>
          <a:p>
            <a:pPr eaLnBrk="1" hangingPunct="1">
              <a:lnSpc>
                <a:spcPct val="80000"/>
              </a:lnSpc>
            </a:pPr>
            <a:r>
              <a:rPr lang="en-AU" sz="1000" smtClean="0"/>
              <a:t>it  concentrated on a few important areas</a:t>
            </a:r>
          </a:p>
          <a:p>
            <a:pPr eaLnBrk="1" hangingPunct="1">
              <a:lnSpc>
                <a:spcPct val="80000"/>
              </a:lnSpc>
            </a:pPr>
            <a:r>
              <a:rPr lang="en-AU" sz="1000" smtClean="0"/>
              <a:t>it was given time to be followed through and followed up on because the Lead Teacher made it the focus and maintained the momentum.</a:t>
            </a:r>
            <a:endParaRPr lang="en-US" sz="1000" smtClean="0"/>
          </a:p>
          <a:p>
            <a:pPr eaLnBrk="1" hangingPunct="1">
              <a:lnSpc>
                <a:spcPct val="80000"/>
              </a:lnSpc>
            </a:pPr>
            <a:r>
              <a:rPr lang="en-AU" sz="1000" smtClean="0"/>
              <a:t>As a staff we have valued the process and have seen the benefits of focusing on an area and implementing changes and improvements. We would like to continue this process in 2011 and focus on authentic learning and community.</a:t>
            </a:r>
          </a:p>
          <a:p>
            <a:pPr eaLnBrk="1" hangingPunct="1">
              <a:lnSpc>
                <a:spcPct val="80000"/>
              </a:lnSpc>
            </a:pPr>
            <a:r>
              <a:rPr lang="en-AU" sz="1000" smtClean="0"/>
              <a:t>Authentic Learning- </a:t>
            </a:r>
            <a:endParaRPr lang="en-US" sz="1000" smtClean="0"/>
          </a:p>
          <a:p>
            <a:pPr eaLnBrk="1" hangingPunct="1">
              <a:lnSpc>
                <a:spcPct val="80000"/>
              </a:lnSpc>
            </a:pPr>
            <a:r>
              <a:rPr lang="en-AU" sz="1000" smtClean="0"/>
              <a:t>Assessment for learning as our Year 5 growth was not that good and Year 3 results were slightly below the state average in NAPLAN.</a:t>
            </a:r>
          </a:p>
          <a:p>
            <a:pPr eaLnBrk="1" hangingPunct="1">
              <a:lnSpc>
                <a:spcPct val="80000"/>
              </a:lnSpc>
            </a:pPr>
            <a:r>
              <a:rPr lang="en-AU" sz="1000" smtClean="0"/>
              <a:t>Fine tune and explicitly teach writing and spelling rules with a focus on persuasive writing as it showed in our NAPLAN results a decline is spelling over the past 3 years- 2008:- 487.9</a:t>
            </a:r>
            <a:endParaRPr lang="en-US" sz="1000" smtClean="0"/>
          </a:p>
          <a:p>
            <a:pPr eaLnBrk="1" hangingPunct="1">
              <a:lnSpc>
                <a:spcPct val="80000"/>
              </a:lnSpc>
            </a:pPr>
            <a:r>
              <a:rPr lang="en-AU" sz="1000" smtClean="0"/>
              <a:t>                                          2009:- 481.0</a:t>
            </a:r>
          </a:p>
          <a:p>
            <a:pPr eaLnBrk="1" hangingPunct="1">
              <a:lnSpc>
                <a:spcPct val="80000"/>
              </a:lnSpc>
            </a:pPr>
            <a:r>
              <a:rPr lang="en-AU" sz="1000" smtClean="0"/>
              <a:t>                                          2010:- 479.7</a:t>
            </a:r>
          </a:p>
          <a:p>
            <a:pPr eaLnBrk="1" hangingPunct="1">
              <a:lnSpc>
                <a:spcPct val="80000"/>
              </a:lnSpc>
            </a:pPr>
            <a:r>
              <a:rPr lang="en-AU" sz="1000" smtClean="0"/>
              <a:t>The score against the state has slipped even from last year.</a:t>
            </a:r>
          </a:p>
          <a:p>
            <a:pPr eaLnBrk="1" hangingPunct="1">
              <a:lnSpc>
                <a:spcPct val="80000"/>
              </a:lnSpc>
            </a:pPr>
            <a:r>
              <a:rPr lang="en-AU" sz="1000" smtClean="0"/>
              <a:t>In Writing the scores were slightly below the state but have maintained gain from 2008 to 2009</a:t>
            </a:r>
          </a:p>
          <a:p>
            <a:pPr eaLnBrk="1" hangingPunct="1">
              <a:lnSpc>
                <a:spcPct val="80000"/>
              </a:lnSpc>
            </a:pPr>
            <a:r>
              <a:rPr lang="en-AU" sz="1000" smtClean="0"/>
              <a:t>There was a marked improvement in Grammar and punctuation between 2009 and 2010 which was one of our literacy focuses. 2009:- 497.6</a:t>
            </a:r>
          </a:p>
          <a:p>
            <a:pPr eaLnBrk="1" hangingPunct="1">
              <a:lnSpc>
                <a:spcPct val="80000"/>
              </a:lnSpc>
            </a:pPr>
            <a:r>
              <a:rPr lang="en-AU" sz="1000" smtClean="0"/>
              <a:t>                                                                        2010:- 515.4</a:t>
            </a:r>
          </a:p>
          <a:p>
            <a:pPr eaLnBrk="1" hangingPunct="1">
              <a:lnSpc>
                <a:spcPct val="80000"/>
              </a:lnSpc>
            </a:pPr>
            <a:r>
              <a:rPr lang="en-AU" sz="1000" smtClean="0"/>
              <a:t>The average growth for Year5 was 76.5 which was less than the Diocese and State. Therefore Literacy should be an area of attention again in 2011.</a:t>
            </a:r>
            <a:endParaRPr lang="en-US" sz="100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This seems to be an ongoing issue as the perception in the community has been that we are a private school for wealthy people. We need the community to realise we are a Catholic school.</a:t>
            </a:r>
          </a:p>
          <a:p>
            <a:pPr eaLnBrk="1" hangingPunct="1"/>
            <a:r>
              <a:rPr lang="en-AU" smtClean="0"/>
              <a:t>we have also had some issues this year with discipline with a few students and we feel that the reputation of the school is declining because of this.</a:t>
            </a:r>
            <a:endParaRPr lang="en-US" smtClean="0"/>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AU" smtClean="0"/>
              <a:t>The Leaders Transforming Learning and Learners programme was set out to highlight the positive aspects off our school and improve on the areas that needed attention. To identify and acknowledge areas of concern is a good process for change and improvements to occur. As we were not a targeted school our focus was not as clear and defined so the process was a bit cloudy to start with. As a staff we identified the areas of strengths and weaknesses in our school and have focused on both, but mainly an emphasis on addressing the weaknesses so that these areas could be improved. We worked through the five focus areas questioning ourselves on how our school performs in these areas. We identified using red, amber and green indicators and focused on the red areas first then the amber. Then the literacy/numeracy lead teacher developed action plans for each term with goals to be achieved and at the end of each term the action plan was evaluated to see if the goals were achieved or needed modifying.</a:t>
            </a:r>
            <a:endParaRPr lang="en-US" smtClean="0"/>
          </a:p>
        </p:txBody>
      </p:sp>
      <p:sp>
        <p:nvSpPr>
          <p:cNvPr id="17411"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CD7E56F-9FA6-4D8E-81CF-15B929B17900}" type="slidenum">
              <a:rPr lang="en-US"/>
              <a:pPr fontAlgn="base">
                <a:spcBef>
                  <a:spcPct val="0"/>
                </a:spcBef>
                <a:spcAft>
                  <a:spcPct val="0"/>
                </a:spcAft>
                <a:defRPr/>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bwMode="auto">
          <a:noFill/>
          <a:ln>
            <a:solidFill>
              <a:srgbClr val="000000"/>
            </a:solidFill>
            <a:miter lim="800000"/>
            <a:headEnd/>
            <a:tailEnd/>
          </a:ln>
        </p:spPr>
      </p:sp>
      <p:sp>
        <p:nvSpPr>
          <p:cNvPr id="2150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Overall the school ticked a lot of green lights in this area.</a:t>
            </a:r>
          </a:p>
          <a:p>
            <a:pPr eaLnBrk="1" hangingPunct="1"/>
            <a:r>
              <a:rPr lang="en-AU" smtClean="0"/>
              <a:t>Consistency of staff has been a challenge this year with two near recent graduates commencing in our school in term 3 therefore not aware of the process that has already occurred in LTLL and they had no inservicing . </a:t>
            </a:r>
            <a:endParaRPr lang="en-US" smtClean="0"/>
          </a:p>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TextEdit="1"/>
          </p:cNvSpPr>
          <p:nvPr>
            <p:ph type="sldImg"/>
          </p:nvPr>
        </p:nvSpPr>
        <p:spPr bwMode="auto">
          <a:noFill/>
          <a:ln>
            <a:solidFill>
              <a:srgbClr val="000000"/>
            </a:solidFill>
            <a:miter lim="800000"/>
            <a:headEnd/>
            <a:tailEnd/>
          </a:ln>
        </p:spPr>
      </p:sp>
      <p:sp>
        <p:nvSpPr>
          <p:cNvPr id="2355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Overall we have dedicated teachers who are aiming to improve the levels of learning for each student in their class.</a:t>
            </a:r>
          </a:p>
          <a:p>
            <a:pPr eaLnBrk="1" hangingPunct="1"/>
            <a:r>
              <a:rPr lang="en-AU" smtClean="0"/>
              <a:t>The Lead teacher, ICT&lt;LST and Principal have provided professional development in the areas of teaching, programming and organisational procedures to the whole staff. Valuable information has assisted all staff and mentoring of new recent graduates has also occurred.</a:t>
            </a:r>
            <a:endParaRPr lang="en-US" smtClean="0"/>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TextEdit="1"/>
          </p:cNvSpPr>
          <p:nvPr>
            <p:ph type="sldImg"/>
          </p:nvPr>
        </p:nvSpPr>
        <p:spPr bwMode="auto">
          <a:noFill/>
          <a:ln>
            <a:solidFill>
              <a:srgbClr val="000000"/>
            </a:solidFill>
            <a:miter lim="800000"/>
            <a:headEnd/>
            <a:tailEnd/>
          </a:ln>
        </p:spPr>
      </p:sp>
      <p:sp>
        <p:nvSpPr>
          <p:cNvPr id="2560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Parish partnership needs to be seen more in the community</a:t>
            </a:r>
          </a:p>
          <a:p>
            <a:pPr eaLnBrk="1" hangingPunct="1"/>
            <a:r>
              <a:rPr lang="en-AU" smtClean="0"/>
              <a:t>Some staff live in a different Parish but do support special; occasions at St. Carthage's parish.</a:t>
            </a:r>
          </a:p>
          <a:p>
            <a:pPr eaLnBrk="1" hangingPunct="1"/>
            <a:r>
              <a:rPr lang="en-AU" smtClean="0"/>
              <a:t>Modern use of songs, more visuals, hands on  etc in R.E lessons to be more meaningful to the students</a:t>
            </a:r>
          </a:p>
          <a:p>
            <a:pPr eaLnBrk="1" hangingPunct="1"/>
            <a:r>
              <a:rPr lang="en-AU" smtClean="0"/>
              <a:t>Need to make all families feel they are worthwhile and their support is appreciated</a:t>
            </a:r>
          </a:p>
          <a:p>
            <a:pPr eaLnBrk="1" hangingPunct="1"/>
            <a:r>
              <a:rPr lang="en-AU" smtClean="0"/>
              <a:t>Get the message out to the wider community that all Catholics are welcomed and financial aid is available</a:t>
            </a:r>
          </a:p>
          <a:p>
            <a:pPr eaLnBrk="1" hangingPunct="1"/>
            <a:r>
              <a:rPr lang="en-AU" smtClean="0"/>
              <a:t>Family buddies introduced</a:t>
            </a:r>
          </a:p>
          <a:p>
            <a:pPr eaLnBrk="1" hangingPunct="1"/>
            <a:r>
              <a:rPr lang="en-AU" smtClean="0"/>
              <a:t>Encourage an active prayer life for staff and students</a:t>
            </a:r>
            <a:endParaRPr lang="en-US" smtClean="0"/>
          </a:p>
          <a:p>
            <a:pPr eaLnBrk="1" hangingPunct="1"/>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TextEdit="1"/>
          </p:cNvSpPr>
          <p:nvPr>
            <p:ph type="sldImg"/>
          </p:nvPr>
        </p:nvSpPr>
        <p:spPr bwMode="auto">
          <a:noFill/>
          <a:ln>
            <a:solidFill>
              <a:srgbClr val="000000"/>
            </a:solidFill>
            <a:miter lim="800000"/>
            <a:headEnd/>
            <a:tailEnd/>
          </a:ln>
        </p:spPr>
      </p:sp>
      <p:sp>
        <p:nvSpPr>
          <p:cNvPr id="28674"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We’d like to focus more on highlighting teaching and learning</a:t>
            </a:r>
          </a:p>
          <a:p>
            <a:pPr eaLnBrk="1" hangingPunct="1"/>
            <a:r>
              <a:rPr lang="en-AU" smtClean="0"/>
              <a:t>affirm achievements, awards, rewards etc. we do this but it could be an area where improvements could be made (amber)</a:t>
            </a:r>
          </a:p>
          <a:p>
            <a:pPr eaLnBrk="1" hangingPunct="1"/>
            <a:r>
              <a:rPr lang="en-AU" smtClean="0"/>
              <a:t>P&amp;F involvement in welcoming people to be continued and promoted</a:t>
            </a:r>
            <a:endParaRPr lang="en-US" smtClean="0"/>
          </a:p>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TextEdit="1"/>
          </p:cNvSpPr>
          <p:nvPr>
            <p:ph type="sldImg"/>
          </p:nvPr>
        </p:nvSpPr>
        <p:spPr bwMode="auto">
          <a:noFill/>
          <a:ln>
            <a:solidFill>
              <a:srgbClr val="000000"/>
            </a:solidFill>
            <a:miter lim="800000"/>
            <a:headEnd/>
            <a:tailEnd/>
          </a:ln>
        </p:spPr>
      </p:sp>
      <p:sp>
        <p:nvSpPr>
          <p:cNvPr id="30722"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Parents to know that it is a team approach at St. John’s</a:t>
            </a:r>
          </a:p>
          <a:p>
            <a:pPr eaLnBrk="1" hangingPunct="1"/>
            <a:r>
              <a:rPr lang="en-AU" smtClean="0"/>
              <a:t>Use of tracking folders from K-6 to record test results</a:t>
            </a:r>
          </a:p>
          <a:p>
            <a:pPr eaLnBrk="1" hangingPunct="1"/>
            <a:r>
              <a:rPr lang="en-AU" smtClean="0"/>
              <a:t>Use of assessment tools to guide learning</a:t>
            </a:r>
          </a:p>
          <a:p>
            <a:pPr eaLnBrk="1" hangingPunct="1"/>
            <a:r>
              <a:rPr lang="en-AU" smtClean="0"/>
              <a:t>Professional development information to be shared with all the staff at staff meetings</a:t>
            </a:r>
          </a:p>
          <a:p>
            <a:pPr eaLnBrk="1" hangingPunct="1"/>
            <a:r>
              <a:rPr lang="en-AU" smtClean="0"/>
              <a:t>Visits to other classrooms and schools</a:t>
            </a:r>
          </a:p>
          <a:p>
            <a:pPr eaLnBrk="1" hangingPunct="1"/>
            <a:r>
              <a:rPr lang="en-AU" smtClean="0"/>
              <a:t>Due to the size of our school we have a teaching principal so more time is needed for principal duties</a:t>
            </a:r>
            <a:endParaRPr lang="en-US" smtClean="0"/>
          </a:p>
          <a:p>
            <a:pPr eaLnBrk="1" hangingPunct="1"/>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TextEdit="1"/>
          </p:cNvSpPr>
          <p:nvPr>
            <p:ph type="sldImg"/>
          </p:nvPr>
        </p:nvSpPr>
        <p:spPr bwMode="auto">
          <a:noFill/>
          <a:ln>
            <a:solidFill>
              <a:srgbClr val="000000"/>
            </a:solidFill>
            <a:miter lim="800000"/>
            <a:headEnd/>
            <a:tailEnd/>
          </a:ln>
        </p:spPr>
      </p:sp>
      <p:sp>
        <p:nvSpPr>
          <p:cNvPr id="32770"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Update technology in all classrooms</a:t>
            </a:r>
          </a:p>
          <a:p>
            <a:pPr eaLnBrk="1" hangingPunct="1"/>
            <a:r>
              <a:rPr lang="en-AU" smtClean="0"/>
              <a:t>Sharing of resources</a:t>
            </a:r>
          </a:p>
          <a:p>
            <a:pPr eaLnBrk="1" hangingPunct="1"/>
            <a:r>
              <a:rPr lang="en-AU" smtClean="0"/>
              <a:t>Extension groups need catering for</a:t>
            </a:r>
          </a:p>
          <a:p>
            <a:pPr eaLnBrk="1" hangingPunct="1"/>
            <a:r>
              <a:rPr lang="en-AU" smtClean="0"/>
              <a:t>Large composite grouping with challenging and special needs students in each class</a:t>
            </a:r>
          </a:p>
          <a:p>
            <a:pPr eaLnBrk="1" hangingPunct="1"/>
            <a:r>
              <a:rPr lang="en-AU" smtClean="0"/>
              <a:t>Explicit teaching </a:t>
            </a:r>
          </a:p>
          <a:p>
            <a:pPr eaLnBrk="1" hangingPunct="1"/>
            <a:r>
              <a:rPr lang="en-AU" smtClean="0"/>
              <a:t>Students organisational skills need developing</a:t>
            </a:r>
          </a:p>
          <a:p>
            <a:pPr eaLnBrk="1" hangingPunct="1"/>
            <a:r>
              <a:rPr lang="en-AU" smtClean="0"/>
              <a:t>Assessment techniques should provide opportunities to match different learning styles</a:t>
            </a:r>
          </a:p>
          <a:p>
            <a:pPr eaLnBrk="1" hangingPunct="1"/>
            <a:r>
              <a:rPr lang="en-AU" smtClean="0"/>
              <a:t>Update some standardised tests</a:t>
            </a:r>
          </a:p>
          <a:p>
            <a:pPr eaLnBrk="1" hangingPunct="1"/>
            <a:r>
              <a:rPr lang="en-AU" smtClean="0"/>
              <a:t>Need to refocus “parent thinking” on NAPLAN- educate parents on how we use  NAPLAN as a tool- maybe a parent information session</a:t>
            </a:r>
            <a:endParaRPr lang="en-US" smtClean="0"/>
          </a:p>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TextEdit="1"/>
          </p:cNvSpPr>
          <p:nvPr>
            <p:ph type="sldImg"/>
          </p:nvPr>
        </p:nvSpPr>
        <p:spPr bwMode="auto">
          <a:noFill/>
          <a:ln>
            <a:solidFill>
              <a:srgbClr val="000000"/>
            </a:solidFill>
            <a:miter lim="800000"/>
            <a:headEnd/>
            <a:tailEnd/>
          </a:ln>
        </p:spPr>
      </p:sp>
      <p:sp>
        <p:nvSpPr>
          <p:cNvPr id="36866" name="Rectangle 3"/>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AU" smtClean="0"/>
              <a:t>All schools need to change to keep up to date with modern approaches to learning new trends in education and technology and mainly to be in touch with the students and their needs. To do this schools need to look closely at what is happening in their school and analyse what is working well and what is not and put some thought and action into changing and challenging the workings of the school. At St. John’s we identified some areas that were challenging and we felt the need to change what we could and modify other areas. </a:t>
            </a:r>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06A1DA84-0A86-4371-A4ED-4D3FC4FA1595}" type="datetimeFigureOut">
              <a:rPr lang="en-US"/>
              <a:pPr>
                <a:defRPr/>
              </a:pPr>
              <a:t>11/22/2010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54C4AC4-813B-4FC1-B174-49E8209A8FF6}"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07A8B7DF-D380-4511-B068-BBB6C57AD06A}" type="datetimeFigureOut">
              <a:rPr lang="en-US"/>
              <a:pPr>
                <a:defRPr/>
              </a:pPr>
              <a:t>11/22/2010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B47B648-3AFC-4C62-B9D3-1217B1338D94}"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A1C0EA8-195B-4345-AA0A-23DD9FCB7184}" type="datetimeFigureOut">
              <a:rPr lang="en-US"/>
              <a:pPr>
                <a:defRPr/>
              </a:pPr>
              <a:t>11/22/2010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44D769E-CB66-42F9-853D-EE9202262AD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2654269-B830-49E6-A872-59D2ECF0C8D5}" type="datetimeFigureOut">
              <a:rPr lang="en-US"/>
              <a:pPr>
                <a:defRPr/>
              </a:pPr>
              <a:t>11/22/2010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8EBFEEF-E5DB-4EBA-B05F-F588C7D3DB5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DC4DC7DB-2CF5-47CF-A2B5-F5F0330ADE65}" type="datetimeFigureOut">
              <a:rPr lang="en-US"/>
              <a:pPr>
                <a:defRPr/>
              </a:pPr>
              <a:t>11/22/2010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99B5D45-383A-432B-8FFC-EE612F685FD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476D9927-CF37-4401-A5D8-D73F4B7BEA92}" type="datetimeFigureOut">
              <a:rPr lang="en-US"/>
              <a:pPr>
                <a:defRPr/>
              </a:pPr>
              <a:t>11/22/2010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19D3F46-C06B-465E-83FC-449ED8BF855E}"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0A94402-F2C0-40E2-B012-3741E3D866AB}" type="datetimeFigureOut">
              <a:rPr lang="en-US"/>
              <a:pPr>
                <a:defRPr/>
              </a:pPr>
              <a:t>11/22/2010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D3BFEB0-AFCA-44E9-B78A-2A51BE61590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BD7F014-25D3-4099-9F0F-9237E936C6F2}" type="datetimeFigureOut">
              <a:rPr lang="en-US"/>
              <a:pPr>
                <a:defRPr/>
              </a:pPr>
              <a:t>11/22/2010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A9F1410A-944F-4DAE-AC3D-9BB2C1339B8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E337E9DA-1399-44C7-9C82-31A94A76D32C}" type="datetimeFigureOut">
              <a:rPr lang="en-US"/>
              <a:pPr>
                <a:defRPr/>
              </a:pPr>
              <a:t>11/22/2010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977A20F-05A5-4C15-B8C5-4BA04CCF089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4EEEDE3-2986-4184-901A-FB835AF9D843}" type="datetimeFigureOut">
              <a:rPr lang="en-US"/>
              <a:pPr>
                <a:defRPr/>
              </a:pPr>
              <a:t>11/22/2010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F92A89C-0E17-4AD8-916A-525BC372294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62B9860B-EF6B-4984-A5E5-E82ED5E1F3DF}" type="datetimeFigureOut">
              <a:rPr lang="en-US"/>
              <a:pPr>
                <a:defRPr/>
              </a:pPr>
              <a:t>11/22/2010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80F62FDD-B134-4E82-B3E2-4926D557D33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75000"/>
            <a:alpha val="78000"/>
          </a:schemeClr>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D8AD62C6-2128-4165-BB8D-C8E931EDE431}" type="datetimeFigureOut">
              <a:rPr lang="en-US"/>
              <a:pPr>
                <a:defRPr/>
              </a:pPr>
              <a:t>11/22/2010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F182A773-A079-4FE3-A1E5-751D7571838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slide" Target="slide1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slide" Target="slide13.xml"/><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slide" Target="slide4.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 Target="slide1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google.com.au/imgres?imgurl=http://annacook.files.wordpress.com/2010/07/confused-monkey1.jpg&amp;imgrefurl=http://annacook.wordpress.com/&amp;usg=__Y9Bre2kKD-nUSDTBtBITdRZDshw=&amp;h=380&amp;w=380&amp;sz=29&amp;hl=en&amp;start=1&amp;zoom=1&amp;itbs=1&amp;tbnid=rSENV_ZaIdN2_M:&amp;tbnh=123&amp;tbnw=123&amp;prev=/images?q=confused&amp;hl=en&amp;gbv=2&amp;tbs=isch:1"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 Target="slide19.xm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slide" Target="slide20.xml"/><Relationship Id="rId4" Type="http://schemas.openxmlformats.org/officeDocument/2006/relationships/slide" Target="slide2.xml"/></Relationships>
</file>

<file path=ppt/slides/_rels/slide19.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slide" Target="slide15.xml"/><Relationship Id="rId7" Type="http://schemas.openxmlformats.org/officeDocument/2006/relationships/slide" Target="slide22.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21.xml"/><Relationship Id="rId5" Type="http://schemas.openxmlformats.org/officeDocument/2006/relationships/slide" Target="slide18.xml"/><Relationship Id="rId4" Type="http://schemas.openxmlformats.org/officeDocument/2006/relationships/slide" Target="slide17.xml"/><Relationship Id="rId9"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slide" Target="slide22.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slide" Target="slide6.xml"/><Relationship Id="rId7" Type="http://schemas.openxmlformats.org/officeDocument/2006/relationships/slide" Target="slide11.xml"/><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10.xml"/><Relationship Id="rId5" Type="http://schemas.openxmlformats.org/officeDocument/2006/relationships/slide" Target="slide9.xml"/><Relationship Id="rId4" Type="http://schemas.openxmlformats.org/officeDocument/2006/relationships/slide" Target="slide7.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 Target="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5" descr="LTLL power point evidence 017"/>
          <p:cNvPicPr>
            <a:picLocks noChangeAspect="1" noChangeArrowheads="1"/>
          </p:cNvPicPr>
          <p:nvPr/>
        </p:nvPicPr>
        <p:blipFill>
          <a:blip r:embed="rId3"/>
          <a:srcRect/>
          <a:stretch>
            <a:fillRect/>
          </a:stretch>
        </p:blipFill>
        <p:spPr bwMode="auto">
          <a:xfrm>
            <a:off x="0" y="0"/>
            <a:ext cx="9144000" cy="6859588"/>
          </a:xfrm>
          <a:prstGeom prst="rect">
            <a:avLst/>
          </a:prstGeom>
          <a:noFill/>
          <a:ln w="9525">
            <a:solidFill>
              <a:srgbClr val="FF0000"/>
            </a:solidFill>
            <a:miter lim="800000"/>
            <a:headEnd/>
            <a:tailEnd/>
          </a:ln>
        </p:spPr>
      </p:pic>
      <p:sp>
        <p:nvSpPr>
          <p:cNvPr id="14338" name="TextBox 3"/>
          <p:cNvSpPr txBox="1">
            <a:spLocks noChangeArrowheads="1"/>
          </p:cNvSpPr>
          <p:nvPr/>
        </p:nvSpPr>
        <p:spPr bwMode="auto">
          <a:xfrm>
            <a:off x="571500" y="214313"/>
            <a:ext cx="7929563" cy="2124075"/>
          </a:xfrm>
          <a:prstGeom prst="rect">
            <a:avLst/>
          </a:prstGeom>
          <a:noFill/>
          <a:ln w="9525">
            <a:noFill/>
            <a:miter lim="800000"/>
            <a:headEnd/>
            <a:tailEnd/>
          </a:ln>
        </p:spPr>
        <p:txBody>
          <a:bodyPr>
            <a:spAutoFit/>
          </a:bodyPr>
          <a:lstStyle/>
          <a:p>
            <a:pPr algn="ctr"/>
            <a:r>
              <a:rPr lang="en-US" sz="6600">
                <a:solidFill>
                  <a:schemeClr val="bg1"/>
                </a:solidFill>
                <a:latin typeface="Calibri" pitchFamily="34" charset="0"/>
              </a:rPr>
              <a:t>Final LTLL presentation</a:t>
            </a:r>
          </a:p>
          <a:p>
            <a:pPr algn="ctr"/>
            <a:r>
              <a:rPr lang="en-US" sz="6600">
                <a:solidFill>
                  <a:schemeClr val="bg1"/>
                </a:solidFill>
                <a:latin typeface="Calibri" pitchFamily="34" charset="0"/>
              </a:rPr>
              <a:t>St John’s Trangie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2000" fill="hold"/>
                                        <p:tgtEl>
                                          <p:spTgt spid="5"/>
                                        </p:tgtEl>
                                        <p:attrNameLst>
                                          <p:attrName>ppt_x</p:attrName>
                                        </p:attrNameLst>
                                      </p:cBhvr>
                                      <p:tavLst>
                                        <p:tav tm="0">
                                          <p:val>
                                            <p:strVal val="1+#ppt_w/2"/>
                                          </p:val>
                                        </p:tav>
                                        <p:tav tm="100000">
                                          <p:val>
                                            <p:strVal val="#ppt_x"/>
                                          </p:val>
                                        </p:tav>
                                      </p:tavLst>
                                    </p:anim>
                                    <p:anim calcmode="lin" valueType="num">
                                      <p:cBhvr additive="base">
                                        <p:cTn id="8" dur="2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p:txBody>
          <a:bodyPr/>
          <a:lstStyle/>
          <a:p>
            <a:pPr eaLnBrk="1" hangingPunct="1"/>
            <a:r>
              <a:rPr lang="en-US" smtClean="0">
                <a:solidFill>
                  <a:schemeClr val="bg1"/>
                </a:solidFill>
              </a:rPr>
              <a:t>Educative leadership</a:t>
            </a:r>
          </a:p>
        </p:txBody>
      </p:sp>
      <p:sp>
        <p:nvSpPr>
          <p:cNvPr id="29698" name="Content Placeholder 2"/>
          <p:cNvSpPr>
            <a:spLocks noGrp="1"/>
          </p:cNvSpPr>
          <p:nvPr>
            <p:ph idx="1"/>
          </p:nvPr>
        </p:nvSpPr>
        <p:spPr/>
        <p:txBody>
          <a:bodyPr/>
          <a:lstStyle/>
          <a:p>
            <a:pPr eaLnBrk="1" hangingPunct="1"/>
            <a:r>
              <a:rPr lang="en-US" smtClean="0">
                <a:solidFill>
                  <a:schemeClr val="bg1"/>
                </a:solidFill>
              </a:rPr>
              <a:t>Team approach</a:t>
            </a:r>
          </a:p>
          <a:p>
            <a:pPr eaLnBrk="1" hangingPunct="1"/>
            <a:r>
              <a:rPr lang="en-AU" smtClean="0">
                <a:solidFill>
                  <a:schemeClr val="bg1"/>
                </a:solidFill>
              </a:rPr>
              <a:t>Tracking folders</a:t>
            </a:r>
            <a:endParaRPr lang="en-US" smtClean="0">
              <a:solidFill>
                <a:schemeClr val="bg1"/>
              </a:solidFill>
            </a:endParaRPr>
          </a:p>
          <a:p>
            <a:pPr eaLnBrk="1" hangingPunct="1"/>
            <a:r>
              <a:rPr lang="en-AU" smtClean="0">
                <a:solidFill>
                  <a:schemeClr val="bg1"/>
                </a:solidFill>
              </a:rPr>
              <a:t>Assessment tools to guide learning</a:t>
            </a:r>
            <a:endParaRPr lang="en-US" smtClean="0">
              <a:solidFill>
                <a:schemeClr val="bg1"/>
              </a:solidFill>
            </a:endParaRPr>
          </a:p>
          <a:p>
            <a:pPr eaLnBrk="1" hangingPunct="1"/>
            <a:r>
              <a:rPr lang="en-AU" smtClean="0">
                <a:solidFill>
                  <a:schemeClr val="bg1"/>
                </a:solidFill>
              </a:rPr>
              <a:t>Professional development</a:t>
            </a:r>
            <a:endParaRPr lang="en-US" smtClean="0">
              <a:solidFill>
                <a:schemeClr val="bg1"/>
              </a:solidFill>
            </a:endParaRPr>
          </a:p>
          <a:p>
            <a:pPr eaLnBrk="1" hangingPunct="1"/>
            <a:r>
              <a:rPr lang="en-AU" smtClean="0">
                <a:solidFill>
                  <a:schemeClr val="bg1"/>
                </a:solidFill>
              </a:rPr>
              <a:t>Visits to other classrooms and schools</a:t>
            </a:r>
            <a:endParaRPr lang="en-US" smtClean="0">
              <a:solidFill>
                <a:schemeClr val="bg1"/>
              </a:solidFill>
            </a:endParaRPr>
          </a:p>
          <a:p>
            <a:pPr eaLnBrk="1" hangingPunct="1"/>
            <a:r>
              <a:rPr lang="en-US" smtClean="0">
                <a:solidFill>
                  <a:schemeClr val="bg1"/>
                </a:solidFill>
              </a:rPr>
              <a:t>Teaching principal</a:t>
            </a:r>
          </a:p>
          <a:p>
            <a:pPr eaLnBrk="1" hangingPunct="1"/>
            <a:endParaRPr lang="en-US" smtClean="0"/>
          </a:p>
        </p:txBody>
      </p:sp>
      <p:sp>
        <p:nvSpPr>
          <p:cNvPr id="4" name="Oval 3">
            <a:hlinkClick r:id="rId3" action="ppaction://hlinksldjump"/>
          </p:cNvPr>
          <p:cNvSpPr/>
          <p:nvPr/>
        </p:nvSpPr>
        <p:spPr>
          <a:xfrm>
            <a:off x="7715250" y="6072188"/>
            <a:ext cx="571500" cy="5000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p:cNvSpPr>
          <p:nvPr>
            <p:ph type="title"/>
          </p:nvPr>
        </p:nvSpPr>
        <p:spPr>
          <a:xfrm>
            <a:off x="1785938" y="2714625"/>
            <a:ext cx="5500687" cy="1143000"/>
          </a:xfrm>
        </p:spPr>
        <p:txBody>
          <a:bodyPr/>
          <a:lstStyle/>
          <a:p>
            <a:pPr eaLnBrk="1" hangingPunct="1"/>
            <a:r>
              <a:rPr lang="en-US" smtClean="0">
                <a:solidFill>
                  <a:schemeClr val="bg1"/>
                </a:solidFill>
              </a:rPr>
              <a:t>Authentic learning</a:t>
            </a:r>
          </a:p>
        </p:txBody>
      </p:sp>
      <p:sp>
        <p:nvSpPr>
          <p:cNvPr id="4" name="Oval 3">
            <a:hlinkClick r:id="rId3" action="ppaction://hlinksldjump"/>
          </p:cNvPr>
          <p:cNvSpPr/>
          <p:nvPr/>
        </p:nvSpPr>
        <p:spPr>
          <a:xfrm>
            <a:off x="7715250" y="6072188"/>
            <a:ext cx="571500" cy="5000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5-Point Star 6">
            <a:hlinkClick r:id="rId4" action="ppaction://hlinksldjump"/>
          </p:cNvPr>
          <p:cNvSpPr/>
          <p:nvPr/>
        </p:nvSpPr>
        <p:spPr>
          <a:xfrm>
            <a:off x="3071813" y="5715000"/>
            <a:ext cx="2786062" cy="1143000"/>
          </a:xfrm>
          <a:prstGeom prst="star5">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Examples</a:t>
            </a:r>
          </a:p>
        </p:txBody>
      </p:sp>
      <p:sp>
        <p:nvSpPr>
          <p:cNvPr id="8" name="TextBox 7"/>
          <p:cNvSpPr txBox="1">
            <a:spLocks noChangeArrowheads="1"/>
          </p:cNvSpPr>
          <p:nvPr/>
        </p:nvSpPr>
        <p:spPr bwMode="auto">
          <a:xfrm>
            <a:off x="428625" y="500063"/>
            <a:ext cx="1500188" cy="369887"/>
          </a:xfrm>
          <a:prstGeom prst="rect">
            <a:avLst/>
          </a:prstGeom>
          <a:noFill/>
          <a:ln w="9525">
            <a:noFill/>
            <a:miter lim="800000"/>
            <a:headEnd/>
            <a:tailEnd/>
          </a:ln>
        </p:spPr>
        <p:txBody>
          <a:bodyPr>
            <a:spAutoFit/>
          </a:bodyPr>
          <a:lstStyle/>
          <a:p>
            <a:r>
              <a:rPr lang="en-US">
                <a:solidFill>
                  <a:schemeClr val="bg1"/>
                </a:solidFill>
                <a:latin typeface="Calibri" pitchFamily="34" charset="0"/>
              </a:rPr>
              <a:t>Technology</a:t>
            </a:r>
          </a:p>
        </p:txBody>
      </p:sp>
      <p:sp>
        <p:nvSpPr>
          <p:cNvPr id="9" name="TextBox 8"/>
          <p:cNvSpPr txBox="1">
            <a:spLocks noChangeArrowheads="1"/>
          </p:cNvSpPr>
          <p:nvPr/>
        </p:nvSpPr>
        <p:spPr bwMode="auto">
          <a:xfrm>
            <a:off x="3571875" y="571500"/>
            <a:ext cx="1285875" cy="646113"/>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Shared resources</a:t>
            </a:r>
          </a:p>
        </p:txBody>
      </p:sp>
      <p:sp>
        <p:nvSpPr>
          <p:cNvPr id="10" name="TextBox 9"/>
          <p:cNvSpPr txBox="1">
            <a:spLocks noChangeArrowheads="1"/>
          </p:cNvSpPr>
          <p:nvPr/>
        </p:nvSpPr>
        <p:spPr bwMode="auto">
          <a:xfrm>
            <a:off x="7143750" y="642938"/>
            <a:ext cx="1500188"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Extension groups</a:t>
            </a:r>
          </a:p>
        </p:txBody>
      </p:sp>
      <p:sp>
        <p:nvSpPr>
          <p:cNvPr id="11" name="TextBox 10"/>
          <p:cNvSpPr txBox="1">
            <a:spLocks noChangeArrowheads="1"/>
          </p:cNvSpPr>
          <p:nvPr/>
        </p:nvSpPr>
        <p:spPr bwMode="auto">
          <a:xfrm>
            <a:off x="7429500" y="2214563"/>
            <a:ext cx="1500188" cy="923925"/>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Large composite groupings</a:t>
            </a:r>
          </a:p>
        </p:txBody>
      </p:sp>
      <p:sp>
        <p:nvSpPr>
          <p:cNvPr id="12" name="TextBox 11"/>
          <p:cNvSpPr txBox="1">
            <a:spLocks noChangeArrowheads="1"/>
          </p:cNvSpPr>
          <p:nvPr/>
        </p:nvSpPr>
        <p:spPr bwMode="auto">
          <a:xfrm>
            <a:off x="500063" y="2000250"/>
            <a:ext cx="1500187" cy="369888"/>
          </a:xfrm>
          <a:prstGeom prst="rect">
            <a:avLst/>
          </a:prstGeom>
          <a:noFill/>
          <a:ln w="9525">
            <a:noFill/>
            <a:miter lim="800000"/>
            <a:headEnd/>
            <a:tailEnd/>
          </a:ln>
        </p:spPr>
        <p:txBody>
          <a:bodyPr>
            <a:spAutoFit/>
          </a:bodyPr>
          <a:lstStyle/>
          <a:p>
            <a:r>
              <a:rPr lang="en-US">
                <a:solidFill>
                  <a:schemeClr val="bg1"/>
                </a:solidFill>
                <a:latin typeface="Calibri" pitchFamily="34" charset="0"/>
              </a:rPr>
              <a:t>Special needs</a:t>
            </a:r>
          </a:p>
        </p:txBody>
      </p:sp>
      <p:sp>
        <p:nvSpPr>
          <p:cNvPr id="13" name="TextBox 12"/>
          <p:cNvSpPr txBox="1">
            <a:spLocks noChangeArrowheads="1"/>
          </p:cNvSpPr>
          <p:nvPr/>
        </p:nvSpPr>
        <p:spPr bwMode="auto">
          <a:xfrm>
            <a:off x="4572000" y="1643063"/>
            <a:ext cx="1500188"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Explicit teaching</a:t>
            </a:r>
          </a:p>
        </p:txBody>
      </p:sp>
      <p:sp>
        <p:nvSpPr>
          <p:cNvPr id="14" name="TextBox 13"/>
          <p:cNvSpPr txBox="1">
            <a:spLocks noChangeArrowheads="1"/>
          </p:cNvSpPr>
          <p:nvPr/>
        </p:nvSpPr>
        <p:spPr bwMode="auto">
          <a:xfrm>
            <a:off x="357188" y="3357563"/>
            <a:ext cx="1500187" cy="1200150"/>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Assessment for different learning styles</a:t>
            </a:r>
          </a:p>
        </p:txBody>
      </p:sp>
      <p:sp>
        <p:nvSpPr>
          <p:cNvPr id="15" name="TextBox 14"/>
          <p:cNvSpPr txBox="1">
            <a:spLocks noChangeArrowheads="1"/>
          </p:cNvSpPr>
          <p:nvPr/>
        </p:nvSpPr>
        <p:spPr bwMode="auto">
          <a:xfrm>
            <a:off x="2714625" y="4286250"/>
            <a:ext cx="1500188" cy="915988"/>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New standardised tests</a:t>
            </a:r>
          </a:p>
        </p:txBody>
      </p:sp>
      <p:sp>
        <p:nvSpPr>
          <p:cNvPr id="16" name="TextBox 15"/>
          <p:cNvSpPr txBox="1">
            <a:spLocks noChangeArrowheads="1"/>
          </p:cNvSpPr>
          <p:nvPr/>
        </p:nvSpPr>
        <p:spPr bwMode="auto">
          <a:xfrm>
            <a:off x="5214938" y="4786313"/>
            <a:ext cx="1500187" cy="646112"/>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Feedback from parents</a:t>
            </a:r>
          </a:p>
        </p:txBody>
      </p:sp>
      <p:sp>
        <p:nvSpPr>
          <p:cNvPr id="17" name="TextBox 16"/>
          <p:cNvSpPr txBox="1">
            <a:spLocks noChangeArrowheads="1"/>
          </p:cNvSpPr>
          <p:nvPr/>
        </p:nvSpPr>
        <p:spPr bwMode="auto">
          <a:xfrm>
            <a:off x="6929438" y="3786188"/>
            <a:ext cx="1928812" cy="923925"/>
          </a:xfrm>
          <a:prstGeom prst="rect">
            <a:avLst/>
          </a:prstGeom>
          <a:noFill/>
          <a:ln w="9525">
            <a:noFill/>
            <a:miter lim="800000"/>
            <a:headEnd/>
            <a:tailEnd/>
          </a:ln>
        </p:spPr>
        <p:txBody>
          <a:bodyPr>
            <a:spAutoFit/>
          </a:bodyPr>
          <a:lstStyle/>
          <a:p>
            <a:pPr algn="ctr"/>
            <a:r>
              <a:rPr lang="en-US">
                <a:solidFill>
                  <a:schemeClr val="bg1"/>
                </a:solidFill>
                <a:latin typeface="Calibri" pitchFamily="34" charset="0"/>
              </a:rPr>
              <a:t>Refocus parent thinking regarding NAPLAN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20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fade">
                                      <p:cBhvr>
                                        <p:cTn id="10" dur="2000"/>
                                        <p:tgtEl>
                                          <p:spTgt spid="10">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Effect transition="in" filter="fade">
                                      <p:cBhvr>
                                        <p:cTn id="13" dur="2000"/>
                                        <p:tgtEl>
                                          <p:spTgt spid="13">
                                            <p:txEl>
                                              <p:pRg st="0" end="0"/>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xEl>
                                              <p:pRg st="0" end="0"/>
                                            </p:txEl>
                                          </p:spTgt>
                                        </p:tgtEl>
                                        <p:attrNameLst>
                                          <p:attrName>style.visibility</p:attrName>
                                        </p:attrNameLst>
                                      </p:cBhvr>
                                      <p:to>
                                        <p:strVal val="visible"/>
                                      </p:to>
                                    </p:set>
                                    <p:animEffect transition="in" filter="fade">
                                      <p:cBhvr>
                                        <p:cTn id="16" dur="2000"/>
                                        <p:tgtEl>
                                          <p:spTgt spid="11">
                                            <p:txEl>
                                              <p:pRg st="0" end="0"/>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7">
                                            <p:txEl>
                                              <p:pRg st="0" end="0"/>
                                            </p:txEl>
                                          </p:spTgt>
                                        </p:tgtEl>
                                        <p:attrNameLst>
                                          <p:attrName>style.visibility</p:attrName>
                                        </p:attrNameLst>
                                      </p:cBhvr>
                                      <p:to>
                                        <p:strVal val="visible"/>
                                      </p:to>
                                    </p:set>
                                    <p:animEffect transition="in" filter="fade">
                                      <p:cBhvr>
                                        <p:cTn id="19" dur="2000"/>
                                        <p:tgtEl>
                                          <p:spTgt spid="17">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xEl>
                                              <p:pRg st="0" end="0"/>
                                            </p:txEl>
                                          </p:spTgt>
                                        </p:tgtEl>
                                        <p:attrNameLst>
                                          <p:attrName>style.visibility</p:attrName>
                                        </p:attrNameLst>
                                      </p:cBhvr>
                                      <p:to>
                                        <p:strVal val="visible"/>
                                      </p:to>
                                    </p:set>
                                    <p:animEffect transition="in" filter="fade">
                                      <p:cBhvr>
                                        <p:cTn id="22" dur="2000"/>
                                        <p:tgtEl>
                                          <p:spTgt spid="16">
                                            <p:txEl>
                                              <p:pRg st="0" end="0"/>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5">
                                            <p:txEl>
                                              <p:pRg st="0" end="0"/>
                                            </p:txEl>
                                          </p:spTgt>
                                        </p:tgtEl>
                                        <p:attrNameLst>
                                          <p:attrName>style.visibility</p:attrName>
                                        </p:attrNameLst>
                                      </p:cBhvr>
                                      <p:to>
                                        <p:strVal val="visible"/>
                                      </p:to>
                                    </p:set>
                                    <p:animEffect transition="in" filter="fade">
                                      <p:cBhvr>
                                        <p:cTn id="25" dur="2000"/>
                                        <p:tgtEl>
                                          <p:spTgt spid="15">
                                            <p:txEl>
                                              <p:pRg st="0" end="0"/>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4">
                                            <p:txEl>
                                              <p:pRg st="0" end="0"/>
                                            </p:txEl>
                                          </p:spTgt>
                                        </p:tgtEl>
                                        <p:attrNameLst>
                                          <p:attrName>style.visibility</p:attrName>
                                        </p:attrNameLst>
                                      </p:cBhvr>
                                      <p:to>
                                        <p:strVal val="visible"/>
                                      </p:to>
                                    </p:set>
                                    <p:animEffect transition="in" filter="fade">
                                      <p:cBhvr>
                                        <p:cTn id="28" dur="2000"/>
                                        <p:tgtEl>
                                          <p:spTgt spid="14">
                                            <p:txEl>
                                              <p:pRg st="0" end="0"/>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2">
                                            <p:txEl>
                                              <p:pRg st="0" end="0"/>
                                            </p:txEl>
                                          </p:spTgt>
                                        </p:tgtEl>
                                        <p:attrNameLst>
                                          <p:attrName>style.visibility</p:attrName>
                                        </p:attrNameLst>
                                      </p:cBhvr>
                                      <p:to>
                                        <p:strVal val="visible"/>
                                      </p:to>
                                    </p:set>
                                    <p:animEffect transition="in" filter="fade">
                                      <p:cBhvr>
                                        <p:cTn id="31" dur="2000"/>
                                        <p:tgtEl>
                                          <p:spTgt spid="12">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2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P spid="9" grpId="0" build="allAtOnce"/>
      <p:bldP spid="10" grpId="0" build="allAtOnce"/>
      <p:bldP spid="11" grpId="0" build="allAtOnce"/>
      <p:bldP spid="12" grpId="0" build="allAtOnce"/>
      <p:bldP spid="13" grpId="0" build="allAtOnce"/>
      <p:bldP spid="14" grpId="0" build="allAtOnce"/>
      <p:bldP spid="15" grpId="0" build="allAtOnce"/>
      <p:bldP spid="16" grpId="0" build="allAtOnce"/>
      <p:bldP spid="17"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3" name="Content Placeholder 3" descr="mixed 021.jpg"/>
          <p:cNvPicPr>
            <a:picLocks noGrp="1" noChangeAspect="1"/>
          </p:cNvPicPr>
          <p:nvPr>
            <p:ph idx="1"/>
          </p:nvPr>
        </p:nvPicPr>
        <p:blipFill>
          <a:blip r:embed="rId2"/>
          <a:srcRect/>
          <a:stretch>
            <a:fillRect/>
          </a:stretch>
        </p:blipFill>
        <p:spPr>
          <a:xfrm>
            <a:off x="571500" y="785813"/>
            <a:ext cx="3581400" cy="2686050"/>
          </a:xfrm>
        </p:spPr>
      </p:pic>
      <p:pic>
        <p:nvPicPr>
          <p:cNvPr id="33794" name="Picture 4" descr="mixed 002.jpg"/>
          <p:cNvPicPr>
            <a:picLocks noChangeAspect="1"/>
          </p:cNvPicPr>
          <p:nvPr/>
        </p:nvPicPr>
        <p:blipFill>
          <a:blip r:embed="rId3" cstate="print"/>
          <a:srcRect/>
          <a:stretch>
            <a:fillRect/>
          </a:stretch>
        </p:blipFill>
        <p:spPr bwMode="auto">
          <a:xfrm>
            <a:off x="4429125" y="285750"/>
            <a:ext cx="3838575" cy="2878138"/>
          </a:xfrm>
          <a:prstGeom prst="rect">
            <a:avLst/>
          </a:prstGeom>
          <a:noFill/>
          <a:ln w="9525">
            <a:noFill/>
            <a:miter lim="800000"/>
            <a:headEnd/>
            <a:tailEnd/>
          </a:ln>
        </p:spPr>
      </p:pic>
      <p:pic>
        <p:nvPicPr>
          <p:cNvPr id="33795" name="Picture 5" descr="mixed 003.jpg"/>
          <p:cNvPicPr>
            <a:picLocks noChangeAspect="1"/>
          </p:cNvPicPr>
          <p:nvPr/>
        </p:nvPicPr>
        <p:blipFill>
          <a:blip r:embed="rId4" cstate="print"/>
          <a:srcRect/>
          <a:stretch>
            <a:fillRect/>
          </a:stretch>
        </p:blipFill>
        <p:spPr bwMode="auto">
          <a:xfrm>
            <a:off x="785813" y="3979863"/>
            <a:ext cx="3838575" cy="2878137"/>
          </a:xfrm>
          <a:prstGeom prst="rect">
            <a:avLst/>
          </a:prstGeom>
          <a:noFill/>
          <a:ln w="9525">
            <a:noFill/>
            <a:miter lim="800000"/>
            <a:headEnd/>
            <a:tailEnd/>
          </a:ln>
        </p:spPr>
      </p:pic>
      <p:pic>
        <p:nvPicPr>
          <p:cNvPr id="33796" name="Picture 6" descr="mixed 006.jpg"/>
          <p:cNvPicPr>
            <a:picLocks noChangeAspect="1"/>
          </p:cNvPicPr>
          <p:nvPr/>
        </p:nvPicPr>
        <p:blipFill>
          <a:blip r:embed="rId5" cstate="print"/>
          <a:srcRect/>
          <a:stretch>
            <a:fillRect/>
          </a:stretch>
        </p:blipFill>
        <p:spPr bwMode="auto">
          <a:xfrm>
            <a:off x="5000625" y="3429000"/>
            <a:ext cx="3838575" cy="2878138"/>
          </a:xfrm>
          <a:prstGeom prst="rect">
            <a:avLst/>
          </a:prstGeom>
          <a:noFill/>
          <a:ln w="9525">
            <a:noFill/>
            <a:miter lim="800000"/>
            <a:headEnd/>
            <a:tailEnd/>
          </a:ln>
        </p:spPr>
      </p:pic>
      <p:sp>
        <p:nvSpPr>
          <p:cNvPr id="8" name="Oval 7">
            <a:hlinkClick r:id="rId6" action="ppaction://hlinksldjump"/>
          </p:cNvPr>
          <p:cNvSpPr/>
          <p:nvPr/>
        </p:nvSpPr>
        <p:spPr>
          <a:xfrm>
            <a:off x="7286625" y="6429375"/>
            <a:ext cx="642938" cy="42862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Content Placeholder 3" descr="K1 excursion 003.jpg"/>
          <p:cNvPicPr>
            <a:picLocks noGrp="1" noChangeAspect="1"/>
          </p:cNvPicPr>
          <p:nvPr>
            <p:ph idx="1"/>
          </p:nvPr>
        </p:nvPicPr>
        <p:blipFill>
          <a:blip r:embed="rId2"/>
          <a:srcRect/>
          <a:stretch>
            <a:fillRect/>
          </a:stretch>
        </p:blipFill>
        <p:spPr>
          <a:xfrm>
            <a:off x="4929188" y="0"/>
            <a:ext cx="4000500" cy="3000375"/>
          </a:xfrm>
        </p:spPr>
      </p:pic>
      <p:pic>
        <p:nvPicPr>
          <p:cNvPr id="34818" name="Picture 4" descr="countmeintoo 001.jpg"/>
          <p:cNvPicPr>
            <a:picLocks noChangeAspect="1"/>
          </p:cNvPicPr>
          <p:nvPr/>
        </p:nvPicPr>
        <p:blipFill>
          <a:blip r:embed="rId3"/>
          <a:srcRect/>
          <a:stretch>
            <a:fillRect/>
          </a:stretch>
        </p:blipFill>
        <p:spPr bwMode="auto">
          <a:xfrm>
            <a:off x="4929188" y="3911600"/>
            <a:ext cx="3929062" cy="2946400"/>
          </a:xfrm>
          <a:prstGeom prst="rect">
            <a:avLst/>
          </a:prstGeom>
          <a:noFill/>
          <a:ln w="9525">
            <a:noFill/>
            <a:miter lim="800000"/>
            <a:headEnd/>
            <a:tailEnd/>
          </a:ln>
        </p:spPr>
      </p:pic>
      <p:pic>
        <p:nvPicPr>
          <p:cNvPr id="34819" name="Picture 5" descr="countmeintoo 003.jpg"/>
          <p:cNvPicPr>
            <a:picLocks noChangeAspect="1"/>
          </p:cNvPicPr>
          <p:nvPr/>
        </p:nvPicPr>
        <p:blipFill>
          <a:blip r:embed="rId4"/>
          <a:srcRect/>
          <a:stretch>
            <a:fillRect/>
          </a:stretch>
        </p:blipFill>
        <p:spPr bwMode="auto">
          <a:xfrm>
            <a:off x="285750" y="1857375"/>
            <a:ext cx="4429125" cy="3322638"/>
          </a:xfrm>
          <a:prstGeom prst="rect">
            <a:avLst/>
          </a:prstGeom>
          <a:noFill/>
          <a:ln w="9525">
            <a:noFill/>
            <a:miter lim="800000"/>
            <a:headEnd/>
            <a:tailEnd/>
          </a:ln>
        </p:spPr>
      </p:pic>
      <p:sp>
        <p:nvSpPr>
          <p:cNvPr id="7" name="Oval 6">
            <a:hlinkClick r:id="rId5" action="ppaction://hlinksldjump"/>
          </p:cNvPr>
          <p:cNvSpPr/>
          <p:nvPr/>
        </p:nvSpPr>
        <p:spPr>
          <a:xfrm>
            <a:off x="3714750" y="6286500"/>
            <a:ext cx="642938" cy="42862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p:cNvSpPr>
          <p:nvPr>
            <p:ph type="title"/>
          </p:nvPr>
        </p:nvSpPr>
        <p:spPr/>
        <p:txBody>
          <a:bodyPr/>
          <a:lstStyle/>
          <a:p>
            <a:pPr eaLnBrk="1" hangingPunct="1"/>
            <a:r>
              <a:rPr lang="en-US" smtClean="0">
                <a:solidFill>
                  <a:schemeClr val="bg1"/>
                </a:solidFill>
              </a:rPr>
              <a:t>Why did we do this?</a:t>
            </a:r>
          </a:p>
        </p:txBody>
      </p:sp>
      <p:sp>
        <p:nvSpPr>
          <p:cNvPr id="35842" name="Content Placeholder 2"/>
          <p:cNvSpPr>
            <a:spLocks noGrp="1"/>
          </p:cNvSpPr>
          <p:nvPr>
            <p:ph idx="1"/>
          </p:nvPr>
        </p:nvSpPr>
        <p:spPr>
          <a:xfrm>
            <a:off x="714375" y="1643063"/>
            <a:ext cx="8229600" cy="4525962"/>
          </a:xfrm>
        </p:spPr>
        <p:txBody>
          <a:bodyPr/>
          <a:lstStyle/>
          <a:p>
            <a:pPr eaLnBrk="1" hangingPunct="1"/>
            <a:r>
              <a:rPr lang="en-AU" smtClean="0">
                <a:solidFill>
                  <a:schemeClr val="bg1"/>
                </a:solidFill>
              </a:rPr>
              <a:t>As part of our aim to continue improving</a:t>
            </a:r>
          </a:p>
          <a:p>
            <a:pPr eaLnBrk="1" hangingPunct="1"/>
            <a:r>
              <a:rPr lang="en-AU" smtClean="0">
                <a:solidFill>
                  <a:schemeClr val="bg1"/>
                </a:solidFill>
              </a:rPr>
              <a:t>Keep up to date with new trends and approaches to teaching</a:t>
            </a:r>
          </a:p>
          <a:p>
            <a:pPr eaLnBrk="1" hangingPunct="1"/>
            <a:r>
              <a:rPr lang="en-AU" smtClean="0">
                <a:solidFill>
                  <a:schemeClr val="bg1"/>
                </a:solidFill>
              </a:rPr>
              <a:t>Analyse what is working well and why</a:t>
            </a:r>
          </a:p>
          <a:p>
            <a:pPr eaLnBrk="1" hangingPunct="1"/>
            <a:r>
              <a:rPr lang="en-AU" smtClean="0">
                <a:solidFill>
                  <a:schemeClr val="bg1"/>
                </a:solidFill>
              </a:rPr>
              <a:t>Challenge and change what is not working well</a:t>
            </a:r>
          </a:p>
          <a:p>
            <a:pPr eaLnBrk="1" hangingPunct="1">
              <a:buFont typeface="Arial" charset="0"/>
              <a:buNone/>
            </a:pPr>
            <a:endParaRPr lang="en-US" smtClean="0"/>
          </a:p>
          <a:p>
            <a:pPr eaLnBrk="1" hangingPunct="1"/>
            <a:endParaRPr lang="en-US" smtClean="0"/>
          </a:p>
        </p:txBody>
      </p:sp>
      <p:sp>
        <p:nvSpPr>
          <p:cNvPr id="4" name="Right Arrow 3">
            <a:hlinkClick r:id="rId3" action="ppaction://hlinksldjump"/>
          </p:cNvPr>
          <p:cNvSpPr/>
          <p:nvPr/>
        </p:nvSpPr>
        <p:spPr>
          <a:xfrm flipH="1">
            <a:off x="142875" y="6143625"/>
            <a:ext cx="1143000" cy="7143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Main</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p:txBody>
          <a:bodyPr/>
          <a:lstStyle/>
          <a:p>
            <a:pPr eaLnBrk="1" hangingPunct="1"/>
            <a:r>
              <a:rPr lang="en-US" smtClean="0">
                <a:solidFill>
                  <a:schemeClr val="bg1"/>
                </a:solidFill>
              </a:rPr>
              <a:t>What did we actually do?</a:t>
            </a:r>
          </a:p>
        </p:txBody>
      </p:sp>
      <p:sp>
        <p:nvSpPr>
          <p:cNvPr id="3" name="Content Placeholder 2"/>
          <p:cNvSpPr>
            <a:spLocks noGrp="1"/>
          </p:cNvSpPr>
          <p:nvPr>
            <p:ph idx="1"/>
          </p:nvPr>
        </p:nvSpPr>
        <p:spPr/>
        <p:txBody>
          <a:bodyPr rtlCol="0">
            <a:normAutofit fontScale="85000" lnSpcReduction="10000"/>
          </a:bodyPr>
          <a:lstStyle/>
          <a:p>
            <a:pPr eaLnBrk="1" fontAlgn="auto" hangingPunct="1">
              <a:spcAft>
                <a:spcPts val="0"/>
              </a:spcAft>
              <a:buFont typeface="Arial" pitchFamily="34" charset="0"/>
              <a:buChar char="•"/>
              <a:defRPr/>
            </a:pPr>
            <a:r>
              <a:rPr lang="en-AU" dirty="0" smtClean="0">
                <a:solidFill>
                  <a:schemeClr val="bg1"/>
                </a:solidFill>
              </a:rPr>
              <a:t>First Steps – refresher course at staff meeting, resource folder created for each teacher, inferring included in programming, parent information session held.</a:t>
            </a:r>
            <a:endParaRPr lang="en-US" dirty="0" smtClean="0"/>
          </a:p>
          <a:p>
            <a:pPr eaLnBrk="1" fontAlgn="auto" hangingPunct="1">
              <a:spcAft>
                <a:spcPts val="0"/>
              </a:spcAft>
              <a:buFont typeface="Arial" pitchFamily="34" charset="0"/>
              <a:buChar char="•"/>
              <a:defRPr/>
            </a:pPr>
            <a:r>
              <a:rPr lang="en-US" dirty="0" smtClean="0">
                <a:solidFill>
                  <a:schemeClr val="bg1"/>
                </a:solidFill>
              </a:rPr>
              <a:t>ICT was regularly on the staff meeting agenda and staff were given tips as to how to use ICT in their classroom for authentic student learning.</a:t>
            </a:r>
          </a:p>
          <a:p>
            <a:pPr eaLnBrk="1" fontAlgn="auto" hangingPunct="1">
              <a:spcAft>
                <a:spcPts val="0"/>
              </a:spcAft>
              <a:buFont typeface="Arial" pitchFamily="34" charset="0"/>
              <a:buChar char="•"/>
              <a:defRPr/>
            </a:pPr>
            <a:r>
              <a:rPr lang="en-US" dirty="0" smtClean="0">
                <a:solidFill>
                  <a:schemeClr val="bg1"/>
                </a:solidFill>
              </a:rPr>
              <a:t>Lead teacher surveyed children’s reading interests and found books to suit their needs</a:t>
            </a:r>
          </a:p>
          <a:p>
            <a:pPr eaLnBrk="1" fontAlgn="auto" hangingPunct="1">
              <a:spcAft>
                <a:spcPts val="0"/>
              </a:spcAft>
              <a:buFont typeface="Arial" pitchFamily="34" charset="0"/>
              <a:buChar char="•"/>
              <a:defRPr/>
            </a:pPr>
            <a:r>
              <a:rPr lang="en-US" dirty="0" smtClean="0">
                <a:solidFill>
                  <a:schemeClr val="bg1"/>
                </a:solidFill>
              </a:rPr>
              <a:t>Library was set up and is ready to use</a:t>
            </a:r>
          </a:p>
          <a:p>
            <a:pPr eaLnBrk="1" fontAlgn="auto" hangingPunct="1">
              <a:spcAft>
                <a:spcPts val="0"/>
              </a:spcAft>
              <a:buFont typeface="Arial" pitchFamily="34" charset="0"/>
              <a:buChar char="•"/>
              <a:defRPr/>
            </a:pPr>
            <a:r>
              <a:rPr lang="en-US" dirty="0" smtClean="0">
                <a:solidFill>
                  <a:schemeClr val="bg1"/>
                </a:solidFill>
              </a:rPr>
              <a:t>Lead teacher </a:t>
            </a:r>
            <a:r>
              <a:rPr lang="en-US" dirty="0" err="1" smtClean="0">
                <a:solidFill>
                  <a:schemeClr val="bg1"/>
                </a:solidFill>
              </a:rPr>
              <a:t>modelled</a:t>
            </a:r>
            <a:r>
              <a:rPr lang="en-US" dirty="0" smtClean="0">
                <a:solidFill>
                  <a:schemeClr val="bg1"/>
                </a:solidFill>
              </a:rPr>
              <a:t> lessons in other teacher’s classes</a:t>
            </a:r>
          </a:p>
          <a:p>
            <a:pPr eaLnBrk="1" fontAlgn="auto" hangingPunct="1">
              <a:spcAft>
                <a:spcPts val="0"/>
              </a:spcAft>
              <a:buFont typeface="Arial" pitchFamily="34" charset="0"/>
              <a:buChar char="•"/>
              <a:defRPr/>
            </a:pPr>
            <a:endParaRPr lang="en-US" dirty="0" smtClean="0">
              <a:solidFill>
                <a:schemeClr val="bg1"/>
              </a:solidFill>
            </a:endParaRPr>
          </a:p>
          <a:p>
            <a:pPr eaLnBrk="1" fontAlgn="auto" hangingPunct="1">
              <a:spcAft>
                <a:spcPts val="0"/>
              </a:spcAft>
              <a:buFont typeface="Arial" pitchFamily="34" charset="0"/>
              <a:buChar char="•"/>
              <a:defRPr/>
            </a:pPr>
            <a:endParaRPr lang="en-US" dirty="0">
              <a:solidFill>
                <a:schemeClr val="bg1"/>
              </a:solidFill>
            </a:endParaRPr>
          </a:p>
        </p:txBody>
      </p:sp>
      <p:sp>
        <p:nvSpPr>
          <p:cNvPr id="5" name="Oval 4">
            <a:hlinkClick r:id="rId2" action="ppaction://hlinksldjump"/>
          </p:cNvPr>
          <p:cNvSpPr/>
          <p:nvPr/>
        </p:nvSpPr>
        <p:spPr>
          <a:xfrm>
            <a:off x="7500938" y="6215063"/>
            <a:ext cx="642937" cy="428625"/>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Content Placeholder 2"/>
          <p:cNvSpPr>
            <a:spLocks noGrp="1"/>
          </p:cNvSpPr>
          <p:nvPr>
            <p:ph idx="1"/>
          </p:nvPr>
        </p:nvSpPr>
        <p:spPr>
          <a:xfrm>
            <a:off x="428625" y="857250"/>
            <a:ext cx="8229600" cy="4525963"/>
          </a:xfrm>
        </p:spPr>
        <p:txBody>
          <a:bodyPr/>
          <a:lstStyle/>
          <a:p>
            <a:pPr eaLnBrk="1" hangingPunct="1"/>
            <a:r>
              <a:rPr lang="en-US" smtClean="0">
                <a:solidFill>
                  <a:schemeClr val="bg1"/>
                </a:solidFill>
              </a:rPr>
              <a:t>Used NAPLAN data to guide our teaching</a:t>
            </a:r>
          </a:p>
          <a:p>
            <a:pPr eaLnBrk="1" hangingPunct="1"/>
            <a:r>
              <a:rPr lang="en-US" smtClean="0">
                <a:solidFill>
                  <a:schemeClr val="bg1"/>
                </a:solidFill>
              </a:rPr>
              <a:t>Involved in community functions such as the school fete</a:t>
            </a:r>
          </a:p>
          <a:p>
            <a:pPr eaLnBrk="1" hangingPunct="1"/>
            <a:r>
              <a:rPr lang="en-US" smtClean="0">
                <a:solidFill>
                  <a:schemeClr val="bg1"/>
                </a:solidFill>
              </a:rPr>
              <a:t>Encourage parent involvement in children's learning</a:t>
            </a:r>
          </a:p>
          <a:p>
            <a:pPr eaLnBrk="1" hangingPunct="1"/>
            <a:r>
              <a:rPr lang="en-US" smtClean="0">
                <a:solidFill>
                  <a:schemeClr val="bg1"/>
                </a:solidFill>
              </a:rPr>
              <a:t>Special events where parents were invited</a:t>
            </a:r>
          </a:p>
          <a:p>
            <a:pPr eaLnBrk="1" hangingPunct="1"/>
            <a:r>
              <a:rPr lang="en-US" smtClean="0">
                <a:solidFill>
                  <a:schemeClr val="bg1"/>
                </a:solidFill>
              </a:rPr>
              <a:t>Competitions for children</a:t>
            </a:r>
          </a:p>
          <a:p>
            <a:pPr eaLnBrk="1" hangingPunct="1"/>
            <a:endParaRPr lang="en-US" smtClean="0"/>
          </a:p>
        </p:txBody>
      </p:sp>
      <p:sp>
        <p:nvSpPr>
          <p:cNvPr id="4" name="Right Arrow 3">
            <a:hlinkClick r:id="rId2" action="ppaction://hlinksldjump"/>
          </p:cNvPr>
          <p:cNvSpPr/>
          <p:nvPr/>
        </p:nvSpPr>
        <p:spPr>
          <a:xfrm flipH="1">
            <a:off x="142875" y="6143625"/>
            <a:ext cx="1143000" cy="7143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Main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bg1"/>
                </a:solidFill>
              </a:rPr>
              <a:t>How did our plans change along the way?</a:t>
            </a:r>
            <a:endParaRPr lang="en-US" dirty="0">
              <a:solidFill>
                <a:schemeClr val="bg1"/>
              </a:solidFill>
            </a:endParaRPr>
          </a:p>
        </p:txBody>
      </p:sp>
      <p:sp>
        <p:nvSpPr>
          <p:cNvPr id="39938" name="Content Placeholder 2"/>
          <p:cNvSpPr>
            <a:spLocks noGrp="1"/>
          </p:cNvSpPr>
          <p:nvPr>
            <p:ph idx="1"/>
          </p:nvPr>
        </p:nvSpPr>
        <p:spPr/>
        <p:txBody>
          <a:bodyPr/>
          <a:lstStyle/>
          <a:p>
            <a:pPr eaLnBrk="1" hangingPunct="1"/>
            <a:r>
              <a:rPr lang="en-AU" smtClean="0">
                <a:solidFill>
                  <a:schemeClr val="bg1"/>
                </a:solidFill>
              </a:rPr>
              <a:t>Like most schools we realised early in the process that our goals were too many and too broad. We had to then revisit our initial plan and fine tune it to become a more achievable outcome.</a:t>
            </a:r>
            <a:endParaRPr lang="en-US" smtClean="0">
              <a:solidFill>
                <a:schemeClr val="bg1"/>
              </a:solidFill>
            </a:endParaRPr>
          </a:p>
          <a:p>
            <a:pPr eaLnBrk="1" hangingPunct="1"/>
            <a:endParaRPr lang="en-US" smtClean="0"/>
          </a:p>
        </p:txBody>
      </p:sp>
      <p:pic>
        <p:nvPicPr>
          <p:cNvPr id="39939" name="Picture 2" descr="http://t1.gstatic.com/images?q=tbn:rSENV_ZaIdN2_M:http://annacook.files.wordpress.com/2010/07/confused-monkey1.jpg">
            <a:hlinkClick r:id="rId3"/>
          </p:cNvPr>
          <p:cNvPicPr>
            <a:picLocks noChangeAspect="1" noChangeArrowheads="1"/>
          </p:cNvPicPr>
          <p:nvPr/>
        </p:nvPicPr>
        <p:blipFill>
          <a:blip r:embed="rId4"/>
          <a:srcRect/>
          <a:stretch>
            <a:fillRect/>
          </a:stretch>
        </p:blipFill>
        <p:spPr bwMode="auto">
          <a:xfrm>
            <a:off x="3500438" y="4500563"/>
            <a:ext cx="1857375" cy="1857375"/>
          </a:xfrm>
          <a:prstGeom prst="rect">
            <a:avLst/>
          </a:prstGeom>
          <a:noFill/>
          <a:ln w="9525">
            <a:noFill/>
            <a:miter lim="800000"/>
            <a:headEnd/>
            <a:tailEnd/>
          </a:ln>
        </p:spPr>
      </p:pic>
      <p:sp>
        <p:nvSpPr>
          <p:cNvPr id="5" name="Right Arrow 4">
            <a:hlinkClick r:id="rId5" action="ppaction://hlinksldjump"/>
          </p:cNvPr>
          <p:cNvSpPr/>
          <p:nvPr/>
        </p:nvSpPr>
        <p:spPr>
          <a:xfrm flipH="1">
            <a:off x="214313" y="5857875"/>
            <a:ext cx="1143000" cy="7143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Main</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eaLnBrk="1" fontAlgn="auto" hangingPunct="1">
              <a:spcAft>
                <a:spcPts val="0"/>
              </a:spcAft>
              <a:defRPr/>
            </a:pPr>
            <a:r>
              <a:rPr lang="en-US" dirty="0" smtClean="0">
                <a:solidFill>
                  <a:schemeClr val="bg1"/>
                </a:solidFill>
              </a:rPr>
              <a:t>What difference did our actions make?</a:t>
            </a:r>
            <a:endParaRPr lang="en-US" dirty="0">
              <a:solidFill>
                <a:schemeClr val="bg1"/>
              </a:solidFill>
            </a:endParaRPr>
          </a:p>
        </p:txBody>
      </p:sp>
      <p:pic>
        <p:nvPicPr>
          <p:cNvPr id="41986" name="Picture 2" descr="G:\2009 Photos\connection photos 005.jpg">
            <a:hlinkClick r:id="rId2" action="ppaction://hlinksldjump"/>
          </p:cNvPr>
          <p:cNvPicPr>
            <a:picLocks noChangeAspect="1" noChangeArrowheads="1"/>
          </p:cNvPicPr>
          <p:nvPr/>
        </p:nvPicPr>
        <p:blipFill>
          <a:blip r:embed="rId3" cstate="print"/>
          <a:srcRect/>
          <a:stretch>
            <a:fillRect/>
          </a:stretch>
        </p:blipFill>
        <p:spPr bwMode="auto">
          <a:xfrm>
            <a:off x="285750" y="1928813"/>
            <a:ext cx="3905250" cy="2928937"/>
          </a:xfrm>
          <a:prstGeom prst="rect">
            <a:avLst/>
          </a:prstGeom>
          <a:noFill/>
          <a:ln w="9525">
            <a:noFill/>
            <a:miter lim="800000"/>
            <a:headEnd/>
            <a:tailEnd/>
          </a:ln>
        </p:spPr>
      </p:pic>
      <p:sp>
        <p:nvSpPr>
          <p:cNvPr id="41987" name="TextBox 4"/>
          <p:cNvSpPr txBox="1">
            <a:spLocks noChangeArrowheads="1"/>
          </p:cNvSpPr>
          <p:nvPr/>
        </p:nvSpPr>
        <p:spPr bwMode="auto">
          <a:xfrm>
            <a:off x="928688" y="5000625"/>
            <a:ext cx="2286000" cy="584200"/>
          </a:xfrm>
          <a:prstGeom prst="rect">
            <a:avLst/>
          </a:prstGeom>
          <a:noFill/>
          <a:ln w="9525">
            <a:noFill/>
            <a:miter lim="800000"/>
            <a:headEnd/>
            <a:tailEnd/>
          </a:ln>
        </p:spPr>
        <p:txBody>
          <a:bodyPr>
            <a:spAutoFit/>
          </a:bodyPr>
          <a:lstStyle/>
          <a:p>
            <a:r>
              <a:rPr lang="en-US" sz="3200" b="1">
                <a:solidFill>
                  <a:schemeClr val="bg1"/>
                </a:solidFill>
                <a:latin typeface="Calibri" pitchFamily="34" charset="0"/>
              </a:rPr>
              <a:t>To Students</a:t>
            </a:r>
          </a:p>
        </p:txBody>
      </p:sp>
      <p:sp>
        <p:nvSpPr>
          <p:cNvPr id="41988" name="TextBox 5"/>
          <p:cNvSpPr txBox="1">
            <a:spLocks noChangeArrowheads="1"/>
          </p:cNvSpPr>
          <p:nvPr/>
        </p:nvSpPr>
        <p:spPr bwMode="auto">
          <a:xfrm>
            <a:off x="6357938" y="5000625"/>
            <a:ext cx="2286000" cy="584200"/>
          </a:xfrm>
          <a:prstGeom prst="rect">
            <a:avLst/>
          </a:prstGeom>
          <a:noFill/>
          <a:ln w="9525">
            <a:noFill/>
            <a:miter lim="800000"/>
            <a:headEnd/>
            <a:tailEnd/>
          </a:ln>
        </p:spPr>
        <p:txBody>
          <a:bodyPr>
            <a:spAutoFit/>
          </a:bodyPr>
          <a:lstStyle/>
          <a:p>
            <a:r>
              <a:rPr lang="en-US" sz="3200" b="1">
                <a:solidFill>
                  <a:schemeClr val="bg1"/>
                </a:solidFill>
                <a:latin typeface="Calibri" pitchFamily="34" charset="0"/>
              </a:rPr>
              <a:t>To Staff</a:t>
            </a:r>
          </a:p>
        </p:txBody>
      </p:sp>
      <p:sp>
        <p:nvSpPr>
          <p:cNvPr id="8" name="Right Arrow 7">
            <a:hlinkClick r:id="rId4" action="ppaction://hlinksldjump"/>
          </p:cNvPr>
          <p:cNvSpPr/>
          <p:nvPr/>
        </p:nvSpPr>
        <p:spPr>
          <a:xfrm flipH="1">
            <a:off x="214313" y="5857875"/>
            <a:ext cx="1143000" cy="7143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Main</a:t>
            </a:r>
          </a:p>
        </p:txBody>
      </p:sp>
      <p:pic>
        <p:nvPicPr>
          <p:cNvPr id="41990" name="Picture 8" descr="School 002.jpg">
            <a:hlinkClick r:id="rId5" action="ppaction://hlinksldjump"/>
          </p:cNvPr>
          <p:cNvPicPr>
            <a:picLocks noChangeAspect="1"/>
          </p:cNvPicPr>
          <p:nvPr/>
        </p:nvPicPr>
        <p:blipFill>
          <a:blip r:embed="rId6" cstate="print"/>
          <a:srcRect l="18750" t="31250" b="6250"/>
          <a:stretch>
            <a:fillRect/>
          </a:stretch>
        </p:blipFill>
        <p:spPr bwMode="auto">
          <a:xfrm>
            <a:off x="4786313" y="2071688"/>
            <a:ext cx="3910012" cy="2857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eaLnBrk="1" hangingPunct="1"/>
            <a:r>
              <a:rPr lang="en-US" smtClean="0">
                <a:solidFill>
                  <a:schemeClr val="bg1"/>
                </a:solidFill>
              </a:rPr>
              <a:t>Students</a:t>
            </a:r>
          </a:p>
        </p:txBody>
      </p:sp>
      <p:sp>
        <p:nvSpPr>
          <p:cNvPr id="43010" name="Content Placeholder 2"/>
          <p:cNvSpPr>
            <a:spLocks noGrp="1"/>
          </p:cNvSpPr>
          <p:nvPr>
            <p:ph idx="1"/>
          </p:nvPr>
        </p:nvSpPr>
        <p:spPr/>
        <p:txBody>
          <a:bodyPr/>
          <a:lstStyle/>
          <a:p>
            <a:pPr eaLnBrk="1" hangingPunct="1"/>
            <a:r>
              <a:rPr lang="en-AU" smtClean="0">
                <a:solidFill>
                  <a:schemeClr val="bg1"/>
                </a:solidFill>
              </a:rPr>
              <a:t>Teachers were more in tune with students needs </a:t>
            </a:r>
          </a:p>
          <a:p>
            <a:pPr eaLnBrk="1" hangingPunct="1"/>
            <a:r>
              <a:rPr lang="en-AU" smtClean="0">
                <a:solidFill>
                  <a:schemeClr val="bg1"/>
                </a:solidFill>
              </a:rPr>
              <a:t>Teachers used SMART data, surveys and standardised tests  to identify the areas of weakness such as inferential comprehension and addressed in the teacher’s programmes from K-6. </a:t>
            </a:r>
            <a:endParaRPr lang="en-US" smtClean="0">
              <a:solidFill>
                <a:schemeClr val="bg1"/>
              </a:solidFill>
            </a:endParaRPr>
          </a:p>
          <a:p>
            <a:pPr eaLnBrk="1" hangingPunct="1"/>
            <a:endParaRPr lang="en-US" smtClean="0"/>
          </a:p>
        </p:txBody>
      </p:sp>
      <p:sp>
        <p:nvSpPr>
          <p:cNvPr id="4" name="Oval 3">
            <a:hlinkClick r:id="rId3" action="ppaction://hlinksldjump"/>
          </p:cNvPr>
          <p:cNvSpPr/>
          <p:nvPr/>
        </p:nvSpPr>
        <p:spPr>
          <a:xfrm>
            <a:off x="7643813" y="6143625"/>
            <a:ext cx="500062" cy="50006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Oval 4">
            <a:hlinkClick r:id="rId2" action="ppaction://hlinksldjump"/>
          </p:cNvPr>
          <p:cNvSpPr/>
          <p:nvPr/>
        </p:nvSpPr>
        <p:spPr>
          <a:xfrm>
            <a:off x="2786063" y="285750"/>
            <a:ext cx="1643062" cy="150018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What did we set out to do?</a:t>
            </a:r>
          </a:p>
        </p:txBody>
      </p:sp>
      <p:sp>
        <p:nvSpPr>
          <p:cNvPr id="6" name="Oval 5">
            <a:hlinkClick r:id="rId3" action="ppaction://hlinksldjump"/>
          </p:cNvPr>
          <p:cNvSpPr/>
          <p:nvPr/>
        </p:nvSpPr>
        <p:spPr>
          <a:xfrm>
            <a:off x="7286625" y="2714625"/>
            <a:ext cx="1643063" cy="150018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What did we actually do?</a:t>
            </a:r>
          </a:p>
        </p:txBody>
      </p:sp>
      <p:sp>
        <p:nvSpPr>
          <p:cNvPr id="7" name="Oval 6">
            <a:hlinkClick r:id="rId4" action="ppaction://hlinksldjump"/>
          </p:cNvPr>
          <p:cNvSpPr/>
          <p:nvPr/>
        </p:nvSpPr>
        <p:spPr>
          <a:xfrm>
            <a:off x="5929313" y="4786313"/>
            <a:ext cx="1643062" cy="15001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How did our plans change along the way?</a:t>
            </a:r>
          </a:p>
        </p:txBody>
      </p:sp>
      <p:sp>
        <p:nvSpPr>
          <p:cNvPr id="8" name="Oval 7">
            <a:hlinkClick r:id="rId5" action="ppaction://hlinksldjump"/>
          </p:cNvPr>
          <p:cNvSpPr/>
          <p:nvPr/>
        </p:nvSpPr>
        <p:spPr>
          <a:xfrm>
            <a:off x="2857500" y="5000625"/>
            <a:ext cx="1643063" cy="150018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What difference did our actions make?</a:t>
            </a:r>
          </a:p>
        </p:txBody>
      </p:sp>
      <p:sp>
        <p:nvSpPr>
          <p:cNvPr id="9" name="Oval 8">
            <a:hlinkClick r:id="rId6" action="ppaction://hlinksldjump"/>
          </p:cNvPr>
          <p:cNvSpPr/>
          <p:nvPr/>
        </p:nvSpPr>
        <p:spPr>
          <a:xfrm>
            <a:off x="285750" y="4214813"/>
            <a:ext cx="1643063" cy="15001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What have we learnt?</a:t>
            </a:r>
          </a:p>
        </p:txBody>
      </p:sp>
      <p:sp>
        <p:nvSpPr>
          <p:cNvPr id="10" name="Oval 9">
            <a:hlinkClick r:id="rId7" action="ppaction://hlinksldjump"/>
          </p:cNvPr>
          <p:cNvSpPr/>
          <p:nvPr/>
        </p:nvSpPr>
        <p:spPr>
          <a:xfrm>
            <a:off x="357188" y="1500188"/>
            <a:ext cx="1643062" cy="150018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What now?</a:t>
            </a:r>
          </a:p>
        </p:txBody>
      </p:sp>
      <p:sp>
        <p:nvSpPr>
          <p:cNvPr id="11" name="Oval 10">
            <a:hlinkClick r:id="rId8" action="ppaction://hlinksldjump"/>
          </p:cNvPr>
          <p:cNvSpPr/>
          <p:nvPr/>
        </p:nvSpPr>
        <p:spPr>
          <a:xfrm>
            <a:off x="5715000" y="428625"/>
            <a:ext cx="1643063" cy="150018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Why did we do this? </a:t>
            </a:r>
          </a:p>
        </p:txBody>
      </p:sp>
      <p:pic>
        <p:nvPicPr>
          <p:cNvPr id="16392" name="Picture 11" descr="School 027.jpg"/>
          <p:cNvPicPr>
            <a:picLocks noChangeAspect="1"/>
          </p:cNvPicPr>
          <p:nvPr/>
        </p:nvPicPr>
        <p:blipFill>
          <a:blip r:embed="rId9"/>
          <a:srcRect l="6461" t="19565" r="1685" b="20651"/>
          <a:stretch>
            <a:fillRect/>
          </a:stretch>
        </p:blipFill>
        <p:spPr bwMode="auto">
          <a:xfrm>
            <a:off x="2571750" y="2286000"/>
            <a:ext cx="3929063" cy="21304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p:cNvSpPr>
          <p:nvPr>
            <p:ph type="title"/>
          </p:nvPr>
        </p:nvSpPr>
        <p:spPr/>
        <p:txBody>
          <a:bodyPr/>
          <a:lstStyle/>
          <a:p>
            <a:pPr eaLnBrk="1" hangingPunct="1"/>
            <a:r>
              <a:rPr lang="en-US" smtClean="0">
                <a:solidFill>
                  <a:schemeClr val="bg1"/>
                </a:solidFill>
              </a:rPr>
              <a:t>Staff</a:t>
            </a:r>
          </a:p>
        </p:txBody>
      </p:sp>
      <p:sp>
        <p:nvSpPr>
          <p:cNvPr id="45058" name="Content Placeholder 2"/>
          <p:cNvSpPr>
            <a:spLocks noGrp="1"/>
          </p:cNvSpPr>
          <p:nvPr>
            <p:ph idx="1"/>
          </p:nvPr>
        </p:nvSpPr>
        <p:spPr/>
        <p:txBody>
          <a:bodyPr/>
          <a:lstStyle/>
          <a:p>
            <a:pPr eaLnBrk="1" hangingPunct="1"/>
            <a:r>
              <a:rPr lang="en-AU" smtClean="0">
                <a:solidFill>
                  <a:schemeClr val="bg1"/>
                </a:solidFill>
              </a:rPr>
              <a:t>As a staff it made us look carefully at what was working effectively in our school and what needed improving. </a:t>
            </a:r>
          </a:p>
          <a:p>
            <a:pPr eaLnBrk="1" hangingPunct="1"/>
            <a:r>
              <a:rPr lang="en-AU" smtClean="0">
                <a:solidFill>
                  <a:schemeClr val="bg1"/>
                </a:solidFill>
              </a:rPr>
              <a:t>It was a great opportunity to constructively acknowledge the strengths and weaknesses and investigate different approaches and strategies to show growth in our school.</a:t>
            </a:r>
            <a:endParaRPr lang="en-US" smtClean="0">
              <a:solidFill>
                <a:schemeClr val="bg1"/>
              </a:solidFill>
            </a:endParaRPr>
          </a:p>
          <a:p>
            <a:pPr eaLnBrk="1" hangingPunct="1"/>
            <a:endParaRPr lang="en-US" smtClean="0"/>
          </a:p>
        </p:txBody>
      </p:sp>
      <p:sp>
        <p:nvSpPr>
          <p:cNvPr id="4" name="Oval 3">
            <a:hlinkClick r:id="rId3" action="ppaction://hlinksldjump"/>
          </p:cNvPr>
          <p:cNvSpPr/>
          <p:nvPr/>
        </p:nvSpPr>
        <p:spPr>
          <a:xfrm>
            <a:off x="7643813" y="6143625"/>
            <a:ext cx="500062" cy="50006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Title 1"/>
          <p:cNvSpPr>
            <a:spLocks noGrp="1"/>
          </p:cNvSpPr>
          <p:nvPr>
            <p:ph type="title"/>
          </p:nvPr>
        </p:nvSpPr>
        <p:spPr/>
        <p:txBody>
          <a:bodyPr/>
          <a:lstStyle/>
          <a:p>
            <a:pPr eaLnBrk="1" hangingPunct="1"/>
            <a:r>
              <a:rPr lang="en-US" smtClean="0">
                <a:solidFill>
                  <a:schemeClr val="bg1"/>
                </a:solidFill>
              </a:rPr>
              <a:t>What have we learnt?</a:t>
            </a:r>
          </a:p>
        </p:txBody>
      </p:sp>
      <p:sp>
        <p:nvSpPr>
          <p:cNvPr id="3" name="Content Placeholder 2"/>
          <p:cNvSpPr>
            <a:spLocks noGrp="1"/>
          </p:cNvSpPr>
          <p:nvPr>
            <p:ph idx="1"/>
          </p:nvPr>
        </p:nvSpPr>
        <p:spPr/>
        <p:txBody>
          <a:bodyPr rtlCol="0">
            <a:normAutofit lnSpcReduction="10000"/>
          </a:bodyPr>
          <a:lstStyle/>
          <a:p>
            <a:pPr eaLnBrk="1" fontAlgn="auto" hangingPunct="1">
              <a:spcAft>
                <a:spcPts val="0"/>
              </a:spcAft>
              <a:buFont typeface="Arial" pitchFamily="34" charset="0"/>
              <a:buChar char="•"/>
              <a:defRPr/>
            </a:pPr>
            <a:r>
              <a:rPr lang="en-AU" dirty="0" smtClean="0">
                <a:solidFill>
                  <a:schemeClr val="bg1"/>
                </a:solidFill>
              </a:rPr>
              <a:t>Healthy functioning of a school = constantly analysing, adapting and changing</a:t>
            </a:r>
          </a:p>
          <a:p>
            <a:pPr eaLnBrk="1" fontAlgn="auto" hangingPunct="1">
              <a:spcAft>
                <a:spcPts val="0"/>
              </a:spcAft>
              <a:buFont typeface="Arial" pitchFamily="34" charset="0"/>
              <a:buChar char="•"/>
              <a:defRPr/>
            </a:pPr>
            <a:r>
              <a:rPr lang="en-AU" dirty="0" smtClean="0">
                <a:solidFill>
                  <a:schemeClr val="bg1"/>
                </a:solidFill>
              </a:rPr>
              <a:t>We </a:t>
            </a:r>
            <a:r>
              <a:rPr lang="en-AU" dirty="0">
                <a:solidFill>
                  <a:schemeClr val="bg1"/>
                </a:solidFill>
              </a:rPr>
              <a:t>have learnt that our school is a great place but there are areas </a:t>
            </a:r>
            <a:r>
              <a:rPr lang="en-AU" dirty="0" smtClean="0">
                <a:solidFill>
                  <a:schemeClr val="bg1"/>
                </a:solidFill>
              </a:rPr>
              <a:t>that </a:t>
            </a:r>
            <a:r>
              <a:rPr lang="en-AU" dirty="0">
                <a:solidFill>
                  <a:schemeClr val="bg1"/>
                </a:solidFill>
              </a:rPr>
              <a:t>do need </a:t>
            </a:r>
            <a:r>
              <a:rPr lang="en-AU" dirty="0" smtClean="0">
                <a:solidFill>
                  <a:schemeClr val="bg1"/>
                </a:solidFill>
              </a:rPr>
              <a:t>improving.</a:t>
            </a:r>
          </a:p>
          <a:p>
            <a:pPr eaLnBrk="1" fontAlgn="auto" hangingPunct="1">
              <a:spcAft>
                <a:spcPts val="0"/>
              </a:spcAft>
              <a:buFont typeface="Arial" pitchFamily="34" charset="0"/>
              <a:buChar char="•"/>
              <a:defRPr/>
            </a:pPr>
            <a:r>
              <a:rPr lang="en-AU" dirty="0" smtClean="0">
                <a:solidFill>
                  <a:schemeClr val="bg1"/>
                </a:solidFill>
              </a:rPr>
              <a:t>In naming </a:t>
            </a:r>
            <a:r>
              <a:rPr lang="en-AU" dirty="0">
                <a:solidFill>
                  <a:schemeClr val="bg1"/>
                </a:solidFill>
              </a:rPr>
              <a:t>and </a:t>
            </a:r>
            <a:r>
              <a:rPr lang="en-AU" dirty="0" smtClean="0">
                <a:solidFill>
                  <a:schemeClr val="bg1"/>
                </a:solidFill>
              </a:rPr>
              <a:t>identifying </a:t>
            </a:r>
            <a:r>
              <a:rPr lang="en-AU" dirty="0">
                <a:solidFill>
                  <a:schemeClr val="bg1"/>
                </a:solidFill>
              </a:rPr>
              <a:t>these areas </a:t>
            </a:r>
            <a:r>
              <a:rPr lang="en-AU" dirty="0" smtClean="0">
                <a:solidFill>
                  <a:schemeClr val="bg1"/>
                </a:solidFill>
              </a:rPr>
              <a:t>we are </a:t>
            </a:r>
            <a:r>
              <a:rPr lang="en-AU" dirty="0">
                <a:solidFill>
                  <a:schemeClr val="bg1"/>
                </a:solidFill>
              </a:rPr>
              <a:t>developing a better environment for all involved with the school</a:t>
            </a:r>
            <a:r>
              <a:rPr lang="en-AU" dirty="0" smtClean="0">
                <a:solidFill>
                  <a:schemeClr val="bg1"/>
                </a:solidFill>
              </a:rPr>
              <a:t>.</a:t>
            </a:r>
          </a:p>
          <a:p>
            <a:pPr eaLnBrk="1" fontAlgn="auto" hangingPunct="1">
              <a:spcAft>
                <a:spcPts val="0"/>
              </a:spcAft>
              <a:buFont typeface="Arial" pitchFamily="34" charset="0"/>
              <a:buChar char="•"/>
              <a:defRPr/>
            </a:pPr>
            <a:r>
              <a:rPr lang="en-AU" dirty="0" smtClean="0">
                <a:solidFill>
                  <a:schemeClr val="bg1"/>
                </a:solidFill>
              </a:rPr>
              <a:t>How to analyse NAPLAN data and use it to benefit the students.</a:t>
            </a:r>
          </a:p>
          <a:p>
            <a:pPr eaLnBrk="1" fontAlgn="auto" hangingPunct="1">
              <a:spcAft>
                <a:spcPts val="0"/>
              </a:spcAft>
              <a:buFont typeface="Arial" pitchFamily="34" charset="0"/>
              <a:buChar char="•"/>
              <a:defRPr/>
            </a:pPr>
            <a:endParaRPr lang="en-US" dirty="0">
              <a:solidFill>
                <a:schemeClr val="bg1"/>
              </a:solidFill>
            </a:endParaRPr>
          </a:p>
          <a:p>
            <a:pPr eaLnBrk="1" fontAlgn="auto" hangingPunct="1">
              <a:spcAft>
                <a:spcPts val="0"/>
              </a:spcAft>
              <a:buFont typeface="Arial" pitchFamily="34" charset="0"/>
              <a:buChar char="•"/>
              <a:defRPr/>
            </a:pPr>
            <a:endParaRPr lang="en-US" dirty="0"/>
          </a:p>
        </p:txBody>
      </p:sp>
      <p:sp>
        <p:nvSpPr>
          <p:cNvPr id="4" name="Right Arrow 3">
            <a:hlinkClick r:id="rId3" action="ppaction://hlinksldjump"/>
          </p:cNvPr>
          <p:cNvSpPr/>
          <p:nvPr/>
        </p:nvSpPr>
        <p:spPr>
          <a:xfrm flipH="1">
            <a:off x="214313" y="5857875"/>
            <a:ext cx="1143000" cy="7143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Main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p:cNvSpPr>
          <p:nvPr>
            <p:ph type="title"/>
          </p:nvPr>
        </p:nvSpPr>
        <p:spPr/>
        <p:txBody>
          <a:bodyPr/>
          <a:lstStyle/>
          <a:p>
            <a:pPr eaLnBrk="1" hangingPunct="1"/>
            <a:r>
              <a:rPr lang="en-US" smtClean="0">
                <a:solidFill>
                  <a:schemeClr val="bg1"/>
                </a:solidFill>
              </a:rPr>
              <a:t>What now?</a:t>
            </a:r>
          </a:p>
        </p:txBody>
      </p:sp>
      <p:sp>
        <p:nvSpPr>
          <p:cNvPr id="49154" name="Content Placeholder 2"/>
          <p:cNvSpPr>
            <a:spLocks noGrp="1"/>
          </p:cNvSpPr>
          <p:nvPr>
            <p:ph idx="1"/>
          </p:nvPr>
        </p:nvSpPr>
        <p:spPr/>
        <p:txBody>
          <a:bodyPr/>
          <a:lstStyle/>
          <a:p>
            <a:pPr eaLnBrk="1" hangingPunct="1"/>
            <a:r>
              <a:rPr lang="en-AU" smtClean="0">
                <a:solidFill>
                  <a:schemeClr val="bg1"/>
                </a:solidFill>
              </a:rPr>
              <a:t>Continue with LTLL process by being constructively critical about what is happening in the school.</a:t>
            </a:r>
          </a:p>
          <a:p>
            <a:pPr eaLnBrk="1" hangingPunct="1"/>
            <a:r>
              <a:rPr lang="en-AU" smtClean="0">
                <a:solidFill>
                  <a:schemeClr val="bg1"/>
                </a:solidFill>
              </a:rPr>
              <a:t>We would like to continue this process in 2011 and focus on:</a:t>
            </a:r>
          </a:p>
          <a:p>
            <a:pPr eaLnBrk="1" hangingPunct="1">
              <a:buFont typeface="Arial" charset="0"/>
              <a:buNone/>
            </a:pPr>
            <a:endParaRPr lang="en-US" smtClean="0"/>
          </a:p>
          <a:p>
            <a:pPr eaLnBrk="1" hangingPunct="1"/>
            <a:endParaRPr lang="en-US" smtClean="0"/>
          </a:p>
        </p:txBody>
      </p:sp>
      <p:sp>
        <p:nvSpPr>
          <p:cNvPr id="4" name="Wave 3">
            <a:hlinkClick r:id="rId2" action="ppaction://hlinksldjump"/>
          </p:cNvPr>
          <p:cNvSpPr/>
          <p:nvPr/>
        </p:nvSpPr>
        <p:spPr>
          <a:xfrm>
            <a:off x="714375" y="4857750"/>
            <a:ext cx="2786063" cy="1143000"/>
          </a:xfrm>
          <a:prstGeom prst="wav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t>Authentic Learning</a:t>
            </a:r>
          </a:p>
        </p:txBody>
      </p:sp>
      <p:sp>
        <p:nvSpPr>
          <p:cNvPr id="5" name="Wave 4">
            <a:hlinkClick r:id="rId3" action="ppaction://hlinksldjump"/>
          </p:cNvPr>
          <p:cNvSpPr/>
          <p:nvPr/>
        </p:nvSpPr>
        <p:spPr>
          <a:xfrm>
            <a:off x="5214938" y="4857750"/>
            <a:ext cx="2786062" cy="1143000"/>
          </a:xfrm>
          <a:prstGeom prst="wav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400" dirty="0"/>
              <a:t>Community</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p:txBody>
          <a:bodyPr/>
          <a:lstStyle/>
          <a:p>
            <a:pPr eaLnBrk="1" hangingPunct="1"/>
            <a:r>
              <a:rPr lang="en-US" smtClean="0">
                <a:solidFill>
                  <a:schemeClr val="bg1"/>
                </a:solidFill>
              </a:rPr>
              <a:t>Authentic learning</a:t>
            </a:r>
          </a:p>
        </p:txBody>
      </p:sp>
      <p:sp>
        <p:nvSpPr>
          <p:cNvPr id="50178" name="Content Placeholder 2"/>
          <p:cNvSpPr>
            <a:spLocks noGrp="1"/>
          </p:cNvSpPr>
          <p:nvPr>
            <p:ph idx="1"/>
          </p:nvPr>
        </p:nvSpPr>
        <p:spPr/>
        <p:txBody>
          <a:bodyPr/>
          <a:lstStyle/>
          <a:p>
            <a:pPr eaLnBrk="1" hangingPunct="1"/>
            <a:r>
              <a:rPr lang="en-AU" smtClean="0">
                <a:solidFill>
                  <a:schemeClr val="bg1"/>
                </a:solidFill>
              </a:rPr>
              <a:t>Assessment for learning</a:t>
            </a:r>
            <a:endParaRPr lang="en-US" smtClean="0">
              <a:solidFill>
                <a:schemeClr val="bg1"/>
              </a:solidFill>
            </a:endParaRPr>
          </a:p>
          <a:p>
            <a:pPr eaLnBrk="1" hangingPunct="1"/>
            <a:r>
              <a:rPr lang="en-AU" smtClean="0">
                <a:solidFill>
                  <a:schemeClr val="bg1"/>
                </a:solidFill>
              </a:rPr>
              <a:t>Fine tune and explicitly teach writing and spelling rules</a:t>
            </a:r>
          </a:p>
          <a:p>
            <a:pPr eaLnBrk="1" hangingPunct="1"/>
            <a:r>
              <a:rPr lang="en-AU" smtClean="0">
                <a:solidFill>
                  <a:schemeClr val="bg1"/>
                </a:solidFill>
              </a:rPr>
              <a:t>Need to refocus “parent thinking” on NAPLAN</a:t>
            </a:r>
            <a:endParaRPr lang="en-US" smtClean="0">
              <a:solidFill>
                <a:schemeClr val="bg1"/>
              </a:solidFill>
            </a:endParaRPr>
          </a:p>
        </p:txBody>
      </p:sp>
      <p:sp>
        <p:nvSpPr>
          <p:cNvPr id="4" name="Oval 3">
            <a:hlinkClick r:id="rId3" action="ppaction://hlinksldjump"/>
          </p:cNvPr>
          <p:cNvSpPr/>
          <p:nvPr/>
        </p:nvSpPr>
        <p:spPr>
          <a:xfrm>
            <a:off x="7643813" y="6143625"/>
            <a:ext cx="500062" cy="50006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pPr eaLnBrk="1" hangingPunct="1"/>
            <a:r>
              <a:rPr lang="en-US" sz="4800" smtClean="0">
                <a:solidFill>
                  <a:schemeClr val="bg1"/>
                </a:solidFill>
              </a:rPr>
              <a:t>Community</a:t>
            </a:r>
            <a:endParaRPr lang="en-US" smtClean="0">
              <a:solidFill>
                <a:schemeClr val="bg1"/>
              </a:solidFill>
            </a:endParaRPr>
          </a:p>
        </p:txBody>
      </p:sp>
      <p:sp>
        <p:nvSpPr>
          <p:cNvPr id="52226" name="Content Placeholder 2"/>
          <p:cNvSpPr>
            <a:spLocks noGrp="1"/>
          </p:cNvSpPr>
          <p:nvPr>
            <p:ph idx="1"/>
          </p:nvPr>
        </p:nvSpPr>
        <p:spPr/>
        <p:txBody>
          <a:bodyPr/>
          <a:lstStyle/>
          <a:p>
            <a:pPr eaLnBrk="1" hangingPunct="1"/>
            <a:r>
              <a:rPr lang="en-AU" sz="4000" smtClean="0">
                <a:solidFill>
                  <a:schemeClr val="bg1"/>
                </a:solidFill>
              </a:rPr>
              <a:t>Perception in the community</a:t>
            </a:r>
            <a:endParaRPr lang="en-US" sz="4000" smtClean="0">
              <a:solidFill>
                <a:schemeClr val="bg1"/>
              </a:solidFill>
            </a:endParaRPr>
          </a:p>
          <a:p>
            <a:pPr eaLnBrk="1" hangingPunct="1"/>
            <a:r>
              <a:rPr lang="en-US" sz="4000" smtClean="0">
                <a:solidFill>
                  <a:schemeClr val="bg1"/>
                </a:solidFill>
              </a:rPr>
              <a:t>Discipline </a:t>
            </a:r>
          </a:p>
          <a:p>
            <a:pPr eaLnBrk="1" hangingPunct="1"/>
            <a:endParaRPr lang="en-US" smtClean="0"/>
          </a:p>
        </p:txBody>
      </p:sp>
      <p:sp>
        <p:nvSpPr>
          <p:cNvPr id="4" name="Oval 3">
            <a:hlinkClick r:id="rId3" action="ppaction://hlinksldjump"/>
          </p:cNvPr>
          <p:cNvSpPr/>
          <p:nvPr/>
        </p:nvSpPr>
        <p:spPr>
          <a:xfrm>
            <a:off x="7643813" y="6143625"/>
            <a:ext cx="500062" cy="50006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le 1"/>
          <p:cNvSpPr>
            <a:spLocks noGrp="1"/>
          </p:cNvSpPr>
          <p:nvPr>
            <p:ph type="title"/>
          </p:nvPr>
        </p:nvSpPr>
        <p:spPr/>
        <p:txBody>
          <a:bodyPr/>
          <a:lstStyle/>
          <a:p>
            <a:pPr eaLnBrk="1" hangingPunct="1"/>
            <a:r>
              <a:rPr lang="en-US" smtClean="0">
                <a:solidFill>
                  <a:schemeClr val="bg1"/>
                </a:solidFill>
              </a:rPr>
              <a:t>Evaluation of the LTTL process</a:t>
            </a:r>
          </a:p>
        </p:txBody>
      </p:sp>
      <p:sp>
        <p:nvSpPr>
          <p:cNvPr id="3" name="Content Placeholder 2"/>
          <p:cNvSpPr>
            <a:spLocks noGrp="1"/>
          </p:cNvSpPr>
          <p:nvPr>
            <p:ph idx="1"/>
          </p:nvPr>
        </p:nvSpPr>
        <p:spPr/>
        <p:txBody>
          <a:bodyPr rtlCol="0">
            <a:normAutofit fontScale="92500" lnSpcReduction="20000"/>
          </a:bodyPr>
          <a:lstStyle/>
          <a:p>
            <a:pPr eaLnBrk="1" fontAlgn="auto" hangingPunct="1">
              <a:spcAft>
                <a:spcPts val="0"/>
              </a:spcAft>
              <a:buFont typeface="Arial" pitchFamily="34" charset="0"/>
              <a:buChar char="•"/>
              <a:defRPr/>
            </a:pPr>
            <a:r>
              <a:rPr lang="en-AU" dirty="0" smtClean="0">
                <a:solidFill>
                  <a:schemeClr val="bg1"/>
                </a:solidFill>
              </a:rPr>
              <a:t>It was a valuable tool because:</a:t>
            </a:r>
          </a:p>
          <a:p>
            <a:pPr eaLnBrk="1" fontAlgn="auto" hangingPunct="1">
              <a:spcAft>
                <a:spcPts val="0"/>
              </a:spcAft>
              <a:buFont typeface="Arial" pitchFamily="34" charset="0"/>
              <a:buChar char="•"/>
              <a:defRPr/>
            </a:pPr>
            <a:r>
              <a:rPr lang="en-AU" dirty="0" smtClean="0">
                <a:solidFill>
                  <a:schemeClr val="bg1"/>
                </a:solidFill>
              </a:rPr>
              <a:t>It was a whole school staff approach which begun at the LTLL in-service.</a:t>
            </a:r>
            <a:endParaRPr lang="en-US" dirty="0" smtClean="0">
              <a:solidFill>
                <a:schemeClr val="bg1"/>
              </a:solidFill>
            </a:endParaRPr>
          </a:p>
          <a:p>
            <a:pPr eaLnBrk="1" fontAlgn="auto" hangingPunct="1">
              <a:spcAft>
                <a:spcPts val="0"/>
              </a:spcAft>
              <a:buFont typeface="Arial" pitchFamily="34" charset="0"/>
              <a:buChar char="•"/>
              <a:defRPr/>
            </a:pPr>
            <a:r>
              <a:rPr lang="en-AU" dirty="0" smtClean="0">
                <a:solidFill>
                  <a:schemeClr val="bg1"/>
                </a:solidFill>
              </a:rPr>
              <a:t>It </a:t>
            </a:r>
            <a:r>
              <a:rPr lang="en-AU" dirty="0" smtClean="0">
                <a:solidFill>
                  <a:schemeClr val="bg1"/>
                </a:solidFill>
              </a:rPr>
              <a:t>concentrated </a:t>
            </a:r>
            <a:r>
              <a:rPr lang="en-AU" dirty="0" smtClean="0">
                <a:solidFill>
                  <a:schemeClr val="bg1"/>
                </a:solidFill>
              </a:rPr>
              <a:t>on a few important areas</a:t>
            </a:r>
            <a:endParaRPr lang="en-US" dirty="0" smtClean="0">
              <a:solidFill>
                <a:schemeClr val="bg1"/>
              </a:solidFill>
            </a:endParaRPr>
          </a:p>
          <a:p>
            <a:pPr eaLnBrk="1" fontAlgn="auto" hangingPunct="1">
              <a:spcAft>
                <a:spcPts val="0"/>
              </a:spcAft>
              <a:buFont typeface="Arial" pitchFamily="34" charset="0"/>
              <a:buChar char="•"/>
              <a:defRPr/>
            </a:pPr>
            <a:r>
              <a:rPr lang="en-AU" dirty="0" smtClean="0">
                <a:solidFill>
                  <a:schemeClr val="bg1"/>
                </a:solidFill>
              </a:rPr>
              <a:t>It was followed through and followed up on because the Lead Teacher made it the focus and maintained the momentum.</a:t>
            </a:r>
            <a:endParaRPr lang="en-US" dirty="0" smtClean="0">
              <a:solidFill>
                <a:schemeClr val="bg1"/>
              </a:solidFill>
            </a:endParaRPr>
          </a:p>
          <a:p>
            <a:pPr eaLnBrk="1" fontAlgn="auto" hangingPunct="1">
              <a:spcAft>
                <a:spcPts val="0"/>
              </a:spcAft>
              <a:buFont typeface="Arial" pitchFamily="34" charset="0"/>
              <a:buChar char="•"/>
              <a:defRPr/>
            </a:pPr>
            <a:r>
              <a:rPr lang="en-AU" dirty="0" smtClean="0">
                <a:solidFill>
                  <a:schemeClr val="bg1"/>
                </a:solidFill>
              </a:rPr>
              <a:t>As a staff we have valued the process and have seen the benefits of focusing on an area and implementing changes and improvements.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p:txBody>
          <a:bodyPr/>
          <a:lstStyle/>
          <a:p>
            <a:pPr eaLnBrk="1" hangingPunct="1"/>
            <a:r>
              <a:rPr lang="en-US" smtClean="0">
                <a:solidFill>
                  <a:schemeClr val="bg1"/>
                </a:solidFill>
              </a:rPr>
              <a:t>What did we set out to do?</a:t>
            </a:r>
          </a:p>
        </p:txBody>
      </p:sp>
      <p:sp>
        <p:nvSpPr>
          <p:cNvPr id="17410" name="Content Placeholder 2"/>
          <p:cNvSpPr>
            <a:spLocks noGrp="1"/>
          </p:cNvSpPr>
          <p:nvPr>
            <p:ph idx="1"/>
          </p:nvPr>
        </p:nvSpPr>
        <p:spPr/>
        <p:txBody>
          <a:bodyPr/>
          <a:lstStyle/>
          <a:p>
            <a:pPr eaLnBrk="1" hangingPunct="1"/>
            <a:r>
              <a:rPr lang="en-AU" sz="4000" smtClean="0">
                <a:solidFill>
                  <a:schemeClr val="bg1"/>
                </a:solidFill>
              </a:rPr>
              <a:t>Highlight the positive aspects of our school</a:t>
            </a:r>
          </a:p>
          <a:p>
            <a:pPr eaLnBrk="1" hangingPunct="1"/>
            <a:endParaRPr lang="en-AU" sz="4000" smtClean="0">
              <a:solidFill>
                <a:schemeClr val="bg1"/>
              </a:solidFill>
            </a:endParaRPr>
          </a:p>
          <a:p>
            <a:pPr eaLnBrk="1" hangingPunct="1"/>
            <a:r>
              <a:rPr lang="en-AU" sz="4000" smtClean="0">
                <a:solidFill>
                  <a:schemeClr val="bg1"/>
                </a:solidFill>
              </a:rPr>
              <a:t>Identify areas of weakness to be improved</a:t>
            </a:r>
          </a:p>
        </p:txBody>
      </p:sp>
      <p:sp>
        <p:nvSpPr>
          <p:cNvPr id="4" name="Oval 3">
            <a:hlinkClick r:id="rId3" action="ppaction://hlinksldjump"/>
          </p:cNvPr>
          <p:cNvSpPr/>
          <p:nvPr/>
        </p:nvSpPr>
        <p:spPr>
          <a:xfrm>
            <a:off x="7286625" y="6000750"/>
            <a:ext cx="571500" cy="50006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2"/>
          <p:cNvSpPr>
            <a:spLocks noGrp="1"/>
          </p:cNvSpPr>
          <p:nvPr>
            <p:ph idx="1"/>
          </p:nvPr>
        </p:nvSpPr>
        <p:spPr>
          <a:xfrm>
            <a:off x="500063" y="285750"/>
            <a:ext cx="8229600" cy="1714500"/>
          </a:xfrm>
        </p:spPr>
        <p:txBody>
          <a:bodyPr/>
          <a:lstStyle/>
          <a:p>
            <a:pPr eaLnBrk="1" hangingPunct="1"/>
            <a:r>
              <a:rPr lang="en-AU" smtClean="0">
                <a:solidFill>
                  <a:schemeClr val="bg1"/>
                </a:solidFill>
              </a:rPr>
              <a:t>We worked through the six focus areas, questioning ourselves on how our school performs in these areas. </a:t>
            </a:r>
            <a:endParaRPr lang="en-US" smtClean="0"/>
          </a:p>
        </p:txBody>
      </p:sp>
      <p:sp>
        <p:nvSpPr>
          <p:cNvPr id="4" name="Rectangle 3"/>
          <p:cNvSpPr/>
          <p:nvPr/>
        </p:nvSpPr>
        <p:spPr>
          <a:xfrm>
            <a:off x="428625" y="2286000"/>
            <a:ext cx="1928813" cy="107156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FOCUS ONE: The </a:t>
            </a:r>
            <a:r>
              <a:rPr lang="en-US" dirty="0">
                <a:solidFill>
                  <a:schemeClr val="bg1"/>
                </a:solidFill>
                <a:hlinkClick r:id="rId2" action="ppaction://hlinksldjump"/>
              </a:rPr>
              <a:t>transformed</a:t>
            </a:r>
            <a:r>
              <a:rPr lang="en-US" dirty="0">
                <a:solidFill>
                  <a:schemeClr val="bg1"/>
                </a:solidFill>
              </a:rPr>
              <a:t> </a:t>
            </a:r>
            <a:r>
              <a:rPr lang="en-US" dirty="0"/>
              <a:t>learner</a:t>
            </a:r>
          </a:p>
        </p:txBody>
      </p:sp>
      <p:sp>
        <p:nvSpPr>
          <p:cNvPr id="5" name="Rectangle 4">
            <a:hlinkClick r:id="rId3" action="ppaction://hlinksldjump"/>
          </p:cNvPr>
          <p:cNvSpPr/>
          <p:nvPr/>
        </p:nvSpPr>
        <p:spPr>
          <a:xfrm>
            <a:off x="3357563" y="2214563"/>
            <a:ext cx="1928812" cy="107156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FOCUS TWO:  Teacher as leader</a:t>
            </a:r>
          </a:p>
        </p:txBody>
      </p:sp>
      <p:sp>
        <p:nvSpPr>
          <p:cNvPr id="6" name="Rectangle 5">
            <a:hlinkClick r:id="rId4" action="ppaction://hlinksldjump"/>
          </p:cNvPr>
          <p:cNvSpPr/>
          <p:nvPr/>
        </p:nvSpPr>
        <p:spPr>
          <a:xfrm>
            <a:off x="6072188" y="2214563"/>
            <a:ext cx="1928812" cy="107156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FOCUS THREE: Values</a:t>
            </a:r>
          </a:p>
        </p:txBody>
      </p:sp>
      <p:sp>
        <p:nvSpPr>
          <p:cNvPr id="7" name="Rectangle 6">
            <a:hlinkClick r:id="rId5" action="ppaction://hlinksldjump"/>
          </p:cNvPr>
          <p:cNvSpPr/>
          <p:nvPr/>
        </p:nvSpPr>
        <p:spPr>
          <a:xfrm>
            <a:off x="428625" y="4143375"/>
            <a:ext cx="1928813" cy="107156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FOCUS FOUR:  Ethics</a:t>
            </a:r>
          </a:p>
        </p:txBody>
      </p:sp>
      <p:sp>
        <p:nvSpPr>
          <p:cNvPr id="8" name="Rectangle 7">
            <a:hlinkClick r:id="rId6" action="ppaction://hlinksldjump"/>
          </p:cNvPr>
          <p:cNvSpPr/>
          <p:nvPr/>
        </p:nvSpPr>
        <p:spPr>
          <a:xfrm>
            <a:off x="3214688" y="4071938"/>
            <a:ext cx="1928812" cy="107156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FOCUS FIVE: Educative leadership</a:t>
            </a:r>
          </a:p>
        </p:txBody>
      </p:sp>
      <p:sp>
        <p:nvSpPr>
          <p:cNvPr id="9" name="Rectangle 8">
            <a:hlinkClick r:id="rId7" action="ppaction://hlinksldjump"/>
          </p:cNvPr>
          <p:cNvSpPr/>
          <p:nvPr/>
        </p:nvSpPr>
        <p:spPr>
          <a:xfrm>
            <a:off x="6072188" y="4071938"/>
            <a:ext cx="1928812" cy="1071562"/>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FOCUS SIX: Authentic Learning</a:t>
            </a:r>
          </a:p>
        </p:txBody>
      </p:sp>
      <p:sp>
        <p:nvSpPr>
          <p:cNvPr id="19464" name="TextBox 9"/>
          <p:cNvSpPr txBox="1">
            <a:spLocks noChangeArrowheads="1"/>
          </p:cNvSpPr>
          <p:nvPr/>
        </p:nvSpPr>
        <p:spPr bwMode="auto">
          <a:xfrm>
            <a:off x="7215188" y="4214813"/>
            <a:ext cx="184150" cy="369887"/>
          </a:xfrm>
          <a:prstGeom prst="rect">
            <a:avLst/>
          </a:prstGeom>
          <a:noFill/>
          <a:ln w="9525">
            <a:noFill/>
            <a:miter lim="800000"/>
            <a:headEnd/>
            <a:tailEnd/>
          </a:ln>
        </p:spPr>
        <p:txBody>
          <a:bodyPr wrap="none">
            <a:spAutoFit/>
          </a:bodyPr>
          <a:lstStyle/>
          <a:p>
            <a:endParaRPr lang="en-US">
              <a:latin typeface="Calibri" pitchFamily="34" charset="0"/>
            </a:endParaRPr>
          </a:p>
        </p:txBody>
      </p:sp>
      <p:sp>
        <p:nvSpPr>
          <p:cNvPr id="11" name="Right Arrow 10">
            <a:hlinkClick r:id="rId8" action="ppaction://hlinksldjump"/>
          </p:cNvPr>
          <p:cNvSpPr/>
          <p:nvPr/>
        </p:nvSpPr>
        <p:spPr>
          <a:xfrm flipH="1">
            <a:off x="142875" y="6143625"/>
            <a:ext cx="1143000" cy="714375"/>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dirty="0"/>
              <a:t>Main</a:t>
            </a:r>
          </a:p>
        </p:txBody>
      </p:sp>
      <p:sp>
        <p:nvSpPr>
          <p:cNvPr id="19466" name="TextBox 11"/>
          <p:cNvSpPr txBox="1">
            <a:spLocks noChangeArrowheads="1"/>
          </p:cNvSpPr>
          <p:nvPr/>
        </p:nvSpPr>
        <p:spPr bwMode="auto">
          <a:xfrm>
            <a:off x="1857375" y="5929313"/>
            <a:ext cx="4646613" cy="646112"/>
          </a:xfrm>
          <a:prstGeom prst="rect">
            <a:avLst/>
          </a:prstGeom>
          <a:noFill/>
          <a:ln w="9525">
            <a:noFill/>
            <a:miter lim="800000"/>
            <a:headEnd/>
            <a:tailEnd/>
          </a:ln>
        </p:spPr>
        <p:txBody>
          <a:bodyPr wrap="none">
            <a:spAutoFit/>
          </a:bodyPr>
          <a:lstStyle/>
          <a:p>
            <a:r>
              <a:rPr lang="en-AU">
                <a:solidFill>
                  <a:schemeClr val="bg1"/>
                </a:solidFill>
                <a:latin typeface="Calibri" pitchFamily="34" charset="0"/>
              </a:rPr>
              <a:t>This is what we identified as areas of weakness.</a:t>
            </a:r>
          </a:p>
          <a:p>
            <a:endParaRPr lang="en-US">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eaLnBrk="1" hangingPunct="1"/>
            <a:r>
              <a:rPr lang="en-US" smtClean="0">
                <a:solidFill>
                  <a:schemeClr val="bg1"/>
                </a:solidFill>
              </a:rPr>
              <a:t>The transformed learner</a:t>
            </a:r>
          </a:p>
        </p:txBody>
      </p:sp>
      <p:sp>
        <p:nvSpPr>
          <p:cNvPr id="20482" name="Content Placeholder 2"/>
          <p:cNvSpPr>
            <a:spLocks noGrp="1"/>
          </p:cNvSpPr>
          <p:nvPr>
            <p:ph idx="1"/>
          </p:nvPr>
        </p:nvSpPr>
        <p:spPr/>
        <p:txBody>
          <a:bodyPr/>
          <a:lstStyle/>
          <a:p>
            <a:pPr eaLnBrk="1" hangingPunct="1"/>
            <a:r>
              <a:rPr lang="en-AU" smtClean="0">
                <a:solidFill>
                  <a:schemeClr val="bg1"/>
                </a:solidFill>
              </a:rPr>
              <a:t>Overall the school ticked a lot of green lights in this area.</a:t>
            </a:r>
            <a:endParaRPr lang="en-US" smtClean="0">
              <a:solidFill>
                <a:schemeClr val="bg1"/>
              </a:solidFill>
            </a:endParaRPr>
          </a:p>
          <a:p>
            <a:pPr eaLnBrk="1" hangingPunct="1">
              <a:buFont typeface="Arial" charset="0"/>
              <a:buNone/>
            </a:pPr>
            <a:endParaRPr lang="en-US" smtClean="0"/>
          </a:p>
        </p:txBody>
      </p:sp>
      <p:sp>
        <p:nvSpPr>
          <p:cNvPr id="4" name="Oval 3">
            <a:hlinkClick r:id="rId3" action="ppaction://hlinksldjump"/>
          </p:cNvPr>
          <p:cNvSpPr/>
          <p:nvPr/>
        </p:nvSpPr>
        <p:spPr>
          <a:xfrm>
            <a:off x="7429500" y="6000750"/>
            <a:ext cx="571500" cy="500063"/>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0484" name="Picture 1" descr="G:\2009 Photos\Catholic week 013.jpg"/>
          <p:cNvPicPr>
            <a:picLocks noChangeAspect="1" noChangeArrowheads="1"/>
          </p:cNvPicPr>
          <p:nvPr/>
        </p:nvPicPr>
        <p:blipFill>
          <a:blip r:embed="rId4" cstate="print"/>
          <a:srcRect/>
          <a:stretch>
            <a:fillRect/>
          </a:stretch>
        </p:blipFill>
        <p:spPr bwMode="auto">
          <a:xfrm>
            <a:off x="2500313" y="4000500"/>
            <a:ext cx="3357562" cy="2517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eaLnBrk="1" hangingPunct="1"/>
            <a:r>
              <a:rPr lang="en-US" smtClean="0">
                <a:solidFill>
                  <a:schemeClr val="bg1"/>
                </a:solidFill>
              </a:rPr>
              <a:t>Teacher as Leader</a:t>
            </a:r>
          </a:p>
        </p:txBody>
      </p:sp>
      <p:sp>
        <p:nvSpPr>
          <p:cNvPr id="3" name="Content Placeholder 2"/>
          <p:cNvSpPr>
            <a:spLocks noGrp="1"/>
          </p:cNvSpPr>
          <p:nvPr>
            <p:ph idx="1"/>
          </p:nvPr>
        </p:nvSpPr>
        <p:spPr>
          <a:xfrm>
            <a:off x="214313" y="1357313"/>
            <a:ext cx="5543550" cy="4900612"/>
          </a:xfrm>
        </p:spPr>
        <p:txBody>
          <a:bodyPr rtlCol="0">
            <a:normAutofit lnSpcReduction="10000"/>
          </a:bodyPr>
          <a:lstStyle/>
          <a:p>
            <a:pPr eaLnBrk="1" fontAlgn="auto" hangingPunct="1">
              <a:spcAft>
                <a:spcPts val="0"/>
              </a:spcAft>
              <a:buFont typeface="Arial" pitchFamily="34" charset="0"/>
              <a:buChar char="•"/>
              <a:defRPr/>
            </a:pPr>
            <a:r>
              <a:rPr lang="en-AU" sz="2800" dirty="0" smtClean="0">
                <a:solidFill>
                  <a:schemeClr val="bg1"/>
                </a:solidFill>
              </a:rPr>
              <a:t>Dedicated staff who are aiming to lift the learning standards of each child.</a:t>
            </a:r>
            <a:endParaRPr lang="en-US" sz="2800" dirty="0" smtClean="0">
              <a:solidFill>
                <a:schemeClr val="bg1"/>
              </a:solidFill>
            </a:endParaRPr>
          </a:p>
          <a:p>
            <a:pPr eaLnBrk="1" fontAlgn="auto" hangingPunct="1">
              <a:spcAft>
                <a:spcPts val="0"/>
              </a:spcAft>
              <a:buFont typeface="Arial" pitchFamily="34" charset="0"/>
              <a:buChar char="•"/>
              <a:defRPr/>
            </a:pPr>
            <a:r>
              <a:rPr lang="en-US" sz="2800" dirty="0" smtClean="0">
                <a:solidFill>
                  <a:schemeClr val="bg1"/>
                </a:solidFill>
              </a:rPr>
              <a:t>The Lead Teacher, ICTT, LST and Principal have provided professional development in the areas of teaching, programs and </a:t>
            </a:r>
            <a:r>
              <a:rPr lang="en-US" sz="2800" dirty="0" err="1" smtClean="0">
                <a:solidFill>
                  <a:schemeClr val="bg1"/>
                </a:solidFill>
              </a:rPr>
              <a:t>organisational</a:t>
            </a:r>
            <a:r>
              <a:rPr lang="en-US" sz="2800" dirty="0" smtClean="0">
                <a:solidFill>
                  <a:schemeClr val="bg1"/>
                </a:solidFill>
              </a:rPr>
              <a:t> procedures to the whole staff. </a:t>
            </a:r>
          </a:p>
          <a:p>
            <a:pPr eaLnBrk="1" fontAlgn="auto" hangingPunct="1">
              <a:spcAft>
                <a:spcPts val="0"/>
              </a:spcAft>
              <a:buFont typeface="Arial" pitchFamily="34" charset="0"/>
              <a:buChar char="•"/>
              <a:defRPr/>
            </a:pPr>
            <a:r>
              <a:rPr lang="en-US" sz="2800" dirty="0" smtClean="0">
                <a:solidFill>
                  <a:schemeClr val="bg1"/>
                </a:solidFill>
              </a:rPr>
              <a:t>Mentoring of new recent graduates has occurred.</a:t>
            </a:r>
            <a:endParaRPr lang="en-US" sz="2800" dirty="0">
              <a:solidFill>
                <a:schemeClr val="bg1"/>
              </a:solidFill>
            </a:endParaRPr>
          </a:p>
          <a:p>
            <a:pPr eaLnBrk="1" fontAlgn="auto" hangingPunct="1">
              <a:spcAft>
                <a:spcPts val="0"/>
              </a:spcAft>
              <a:buFont typeface="Arial" pitchFamily="34" charset="0"/>
              <a:buChar char="•"/>
              <a:defRPr/>
            </a:pPr>
            <a:endParaRPr lang="en-US" dirty="0"/>
          </a:p>
        </p:txBody>
      </p:sp>
      <p:sp>
        <p:nvSpPr>
          <p:cNvPr id="4" name="Oval 3">
            <a:hlinkClick r:id="rId3" action="ppaction://hlinksldjump"/>
          </p:cNvPr>
          <p:cNvSpPr/>
          <p:nvPr/>
        </p:nvSpPr>
        <p:spPr>
          <a:xfrm>
            <a:off x="7715250" y="6072188"/>
            <a:ext cx="571500" cy="5000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2532" name="Picture 2" descr="G:\2009 Photos\Catholic week 009.jpg"/>
          <p:cNvPicPr>
            <a:picLocks noChangeAspect="1" noChangeArrowheads="1"/>
          </p:cNvPicPr>
          <p:nvPr/>
        </p:nvPicPr>
        <p:blipFill>
          <a:blip r:embed="rId4"/>
          <a:srcRect/>
          <a:stretch>
            <a:fillRect/>
          </a:stretch>
        </p:blipFill>
        <p:spPr bwMode="auto">
          <a:xfrm>
            <a:off x="5715000" y="1643063"/>
            <a:ext cx="3171825" cy="42275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p:cNvSpPr>
          <p:nvPr>
            <p:ph type="title"/>
          </p:nvPr>
        </p:nvSpPr>
        <p:spPr>
          <a:xfrm>
            <a:off x="500063" y="0"/>
            <a:ext cx="8229600" cy="1143000"/>
          </a:xfrm>
        </p:spPr>
        <p:txBody>
          <a:bodyPr/>
          <a:lstStyle/>
          <a:p>
            <a:pPr eaLnBrk="1" hangingPunct="1"/>
            <a:r>
              <a:rPr lang="en-US" smtClean="0">
                <a:solidFill>
                  <a:schemeClr val="bg1"/>
                </a:solidFill>
              </a:rPr>
              <a:t>Values</a:t>
            </a:r>
          </a:p>
        </p:txBody>
      </p:sp>
      <p:sp>
        <p:nvSpPr>
          <p:cNvPr id="24578" name="Content Placeholder 2"/>
          <p:cNvSpPr>
            <a:spLocks noGrp="1"/>
          </p:cNvSpPr>
          <p:nvPr>
            <p:ph idx="1"/>
          </p:nvPr>
        </p:nvSpPr>
        <p:spPr>
          <a:xfrm>
            <a:off x="214313" y="857250"/>
            <a:ext cx="8715375" cy="4525963"/>
          </a:xfrm>
        </p:spPr>
        <p:txBody>
          <a:bodyPr/>
          <a:lstStyle/>
          <a:p>
            <a:pPr eaLnBrk="1" hangingPunct="1"/>
            <a:r>
              <a:rPr lang="en-AU" smtClean="0">
                <a:solidFill>
                  <a:schemeClr val="bg1"/>
                </a:solidFill>
              </a:rPr>
              <a:t>Parish partnership needs to be seen more in the community</a:t>
            </a:r>
            <a:endParaRPr lang="en-US" smtClean="0">
              <a:solidFill>
                <a:schemeClr val="bg1"/>
              </a:solidFill>
            </a:endParaRPr>
          </a:p>
          <a:p>
            <a:pPr eaLnBrk="1" hangingPunct="1"/>
            <a:r>
              <a:rPr lang="en-AU" smtClean="0">
                <a:solidFill>
                  <a:schemeClr val="bg1"/>
                </a:solidFill>
              </a:rPr>
              <a:t>Some staff live in a different Parish but do support special occasions at St. Carthage's parish.</a:t>
            </a:r>
            <a:endParaRPr lang="en-US" smtClean="0">
              <a:solidFill>
                <a:schemeClr val="bg1"/>
              </a:solidFill>
            </a:endParaRPr>
          </a:p>
          <a:p>
            <a:pPr eaLnBrk="1" hangingPunct="1"/>
            <a:r>
              <a:rPr lang="en-AU" smtClean="0">
                <a:solidFill>
                  <a:schemeClr val="bg1"/>
                </a:solidFill>
              </a:rPr>
              <a:t>Modern use of songs, more visuals and hands on activities to be used in R.E lessons in order to be more meaningful to the students</a:t>
            </a:r>
            <a:endParaRPr lang="en-US" smtClean="0">
              <a:solidFill>
                <a:schemeClr val="bg1"/>
              </a:solidFill>
            </a:endParaRPr>
          </a:p>
          <a:p>
            <a:pPr eaLnBrk="1" hangingPunct="1"/>
            <a:endParaRPr lang="en-US" sz="2000" smtClean="0"/>
          </a:p>
        </p:txBody>
      </p:sp>
      <p:sp>
        <p:nvSpPr>
          <p:cNvPr id="4" name="Oval 3">
            <a:hlinkClick r:id="rId3" action="ppaction://hlinksldjump"/>
          </p:cNvPr>
          <p:cNvSpPr/>
          <p:nvPr/>
        </p:nvSpPr>
        <p:spPr>
          <a:xfrm>
            <a:off x="7715250" y="6072188"/>
            <a:ext cx="571500" cy="5000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4580" name="Picture 1" descr="G:\ICTT meeting\catholic educational 009.jpg"/>
          <p:cNvPicPr>
            <a:picLocks noChangeAspect="1" noChangeArrowheads="1"/>
          </p:cNvPicPr>
          <p:nvPr/>
        </p:nvPicPr>
        <p:blipFill>
          <a:blip r:embed="rId4">
            <a:lum bright="-10000"/>
          </a:blip>
          <a:srcRect t="23813"/>
          <a:stretch>
            <a:fillRect/>
          </a:stretch>
        </p:blipFill>
        <p:spPr bwMode="auto">
          <a:xfrm>
            <a:off x="3059113" y="4735513"/>
            <a:ext cx="3714750" cy="21224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2"/>
          <p:cNvSpPr>
            <a:spLocks noGrp="1"/>
          </p:cNvSpPr>
          <p:nvPr>
            <p:ph idx="1"/>
          </p:nvPr>
        </p:nvSpPr>
        <p:spPr>
          <a:xfrm>
            <a:off x="500063" y="357188"/>
            <a:ext cx="8229600" cy="4525962"/>
          </a:xfrm>
        </p:spPr>
        <p:txBody>
          <a:bodyPr/>
          <a:lstStyle/>
          <a:p>
            <a:pPr eaLnBrk="1" hangingPunct="1"/>
            <a:r>
              <a:rPr lang="en-AU" smtClean="0">
                <a:solidFill>
                  <a:schemeClr val="bg1"/>
                </a:solidFill>
              </a:rPr>
              <a:t>Need to make all families feel they are worthwhile and their support is appreciated</a:t>
            </a:r>
            <a:endParaRPr lang="en-US" smtClean="0">
              <a:solidFill>
                <a:schemeClr val="bg1"/>
              </a:solidFill>
            </a:endParaRPr>
          </a:p>
          <a:p>
            <a:pPr eaLnBrk="1" hangingPunct="1"/>
            <a:r>
              <a:rPr lang="en-AU" smtClean="0">
                <a:solidFill>
                  <a:schemeClr val="bg1"/>
                </a:solidFill>
              </a:rPr>
              <a:t>Get the message out to the wider community that all Catholics are welcome and financial aid is available</a:t>
            </a:r>
            <a:endParaRPr lang="en-US" smtClean="0">
              <a:solidFill>
                <a:schemeClr val="bg1"/>
              </a:solidFill>
            </a:endParaRPr>
          </a:p>
          <a:p>
            <a:pPr eaLnBrk="1" hangingPunct="1"/>
            <a:r>
              <a:rPr lang="en-AU" smtClean="0">
                <a:solidFill>
                  <a:schemeClr val="bg1"/>
                </a:solidFill>
              </a:rPr>
              <a:t>Family buddies to be introduced</a:t>
            </a:r>
            <a:endParaRPr lang="en-US" smtClean="0">
              <a:solidFill>
                <a:schemeClr val="bg1"/>
              </a:solidFill>
            </a:endParaRPr>
          </a:p>
          <a:p>
            <a:pPr eaLnBrk="1" hangingPunct="1"/>
            <a:r>
              <a:rPr lang="en-AU" smtClean="0">
                <a:solidFill>
                  <a:schemeClr val="bg1"/>
                </a:solidFill>
              </a:rPr>
              <a:t>Encourage an active prayer life for staff and students</a:t>
            </a:r>
            <a:endParaRPr lang="en-US" smtClean="0">
              <a:solidFill>
                <a:schemeClr val="bg1"/>
              </a:solidFill>
            </a:endParaRPr>
          </a:p>
          <a:p>
            <a:pPr eaLnBrk="1" hangingPunct="1"/>
            <a:endParaRPr lang="en-US" smtClean="0"/>
          </a:p>
        </p:txBody>
      </p:sp>
      <p:sp>
        <p:nvSpPr>
          <p:cNvPr id="4" name="Oval 3">
            <a:hlinkClick r:id="rId2" action="ppaction://hlinksldjump"/>
          </p:cNvPr>
          <p:cNvSpPr/>
          <p:nvPr/>
        </p:nvSpPr>
        <p:spPr>
          <a:xfrm>
            <a:off x="7715250" y="6072188"/>
            <a:ext cx="571500" cy="5000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6627" name="Picture 4" descr="School 007.jpg"/>
          <p:cNvPicPr>
            <a:picLocks noChangeAspect="1"/>
          </p:cNvPicPr>
          <p:nvPr/>
        </p:nvPicPr>
        <p:blipFill>
          <a:blip r:embed="rId3"/>
          <a:srcRect/>
          <a:stretch>
            <a:fillRect/>
          </a:stretch>
        </p:blipFill>
        <p:spPr bwMode="auto">
          <a:xfrm>
            <a:off x="2786063" y="4357688"/>
            <a:ext cx="3143250" cy="2357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p:cNvSpPr>
          <p:nvPr>
            <p:ph type="title"/>
          </p:nvPr>
        </p:nvSpPr>
        <p:spPr/>
        <p:txBody>
          <a:bodyPr/>
          <a:lstStyle/>
          <a:p>
            <a:pPr eaLnBrk="1" hangingPunct="1"/>
            <a:r>
              <a:rPr lang="en-US" smtClean="0">
                <a:solidFill>
                  <a:schemeClr val="bg1"/>
                </a:solidFill>
              </a:rPr>
              <a:t>Ethics</a:t>
            </a:r>
          </a:p>
        </p:txBody>
      </p:sp>
      <p:sp>
        <p:nvSpPr>
          <p:cNvPr id="27650" name="Content Placeholder 2"/>
          <p:cNvSpPr>
            <a:spLocks noGrp="1"/>
          </p:cNvSpPr>
          <p:nvPr>
            <p:ph idx="1"/>
          </p:nvPr>
        </p:nvSpPr>
        <p:spPr/>
        <p:txBody>
          <a:bodyPr/>
          <a:lstStyle/>
          <a:p>
            <a:pPr eaLnBrk="1" hangingPunct="1"/>
            <a:r>
              <a:rPr lang="en-AU" smtClean="0">
                <a:solidFill>
                  <a:schemeClr val="bg1"/>
                </a:solidFill>
              </a:rPr>
              <a:t>We are aiming to highlight teaching and learning more</a:t>
            </a:r>
          </a:p>
          <a:p>
            <a:pPr eaLnBrk="1" hangingPunct="1"/>
            <a:endParaRPr lang="en-AU" smtClean="0">
              <a:solidFill>
                <a:schemeClr val="bg1"/>
              </a:solidFill>
            </a:endParaRPr>
          </a:p>
          <a:p>
            <a:pPr eaLnBrk="1" hangingPunct="1"/>
            <a:r>
              <a:rPr lang="en-AU" smtClean="0">
                <a:solidFill>
                  <a:schemeClr val="bg1"/>
                </a:solidFill>
              </a:rPr>
              <a:t>Affirm achievements, awards and rewards. </a:t>
            </a:r>
          </a:p>
          <a:p>
            <a:pPr eaLnBrk="1" hangingPunct="1"/>
            <a:endParaRPr lang="en-US" smtClean="0">
              <a:solidFill>
                <a:schemeClr val="bg1"/>
              </a:solidFill>
            </a:endParaRPr>
          </a:p>
          <a:p>
            <a:pPr eaLnBrk="1" hangingPunct="1"/>
            <a:r>
              <a:rPr lang="en-AU" smtClean="0">
                <a:solidFill>
                  <a:schemeClr val="bg1"/>
                </a:solidFill>
              </a:rPr>
              <a:t>P&amp;F involvement in welcoming people needs to continue and be promoted further</a:t>
            </a:r>
            <a:endParaRPr lang="en-US" smtClean="0">
              <a:solidFill>
                <a:schemeClr val="bg1"/>
              </a:solidFill>
            </a:endParaRPr>
          </a:p>
          <a:p>
            <a:pPr eaLnBrk="1" hangingPunct="1"/>
            <a:endParaRPr lang="en-US" smtClean="0"/>
          </a:p>
        </p:txBody>
      </p:sp>
      <p:sp>
        <p:nvSpPr>
          <p:cNvPr id="4" name="Oval 3">
            <a:hlinkClick r:id="rId3" action="ppaction://hlinksldjump"/>
          </p:cNvPr>
          <p:cNvSpPr/>
          <p:nvPr/>
        </p:nvSpPr>
        <p:spPr>
          <a:xfrm>
            <a:off x="7715250" y="6072188"/>
            <a:ext cx="571500" cy="50006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543</TotalTime>
  <Words>2354</Words>
  <Application>Microsoft Office PowerPoint</Application>
  <PresentationFormat>On-screen Show (4:3)</PresentationFormat>
  <Paragraphs>179</Paragraphs>
  <Slides>25</Slides>
  <Notes>15</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Slide 2</vt:lpstr>
      <vt:lpstr>What did we set out to do?</vt:lpstr>
      <vt:lpstr>Slide 4</vt:lpstr>
      <vt:lpstr>The transformed learner</vt:lpstr>
      <vt:lpstr>Teacher as Leader</vt:lpstr>
      <vt:lpstr>Values</vt:lpstr>
      <vt:lpstr>Slide 8</vt:lpstr>
      <vt:lpstr>Ethics</vt:lpstr>
      <vt:lpstr>Educative leadership</vt:lpstr>
      <vt:lpstr>Authentic learning</vt:lpstr>
      <vt:lpstr>Slide 12</vt:lpstr>
      <vt:lpstr>Slide 13</vt:lpstr>
      <vt:lpstr>Why did we do this?</vt:lpstr>
      <vt:lpstr>What did we actually do?</vt:lpstr>
      <vt:lpstr>Slide 16</vt:lpstr>
      <vt:lpstr>How did our plans change along the way?</vt:lpstr>
      <vt:lpstr>What difference did our actions make?</vt:lpstr>
      <vt:lpstr>Students</vt:lpstr>
      <vt:lpstr>Staff</vt:lpstr>
      <vt:lpstr>What have we learnt?</vt:lpstr>
      <vt:lpstr>What now?</vt:lpstr>
      <vt:lpstr>Authentic learning</vt:lpstr>
      <vt:lpstr>Community</vt:lpstr>
      <vt:lpstr>Evaluation of the LTTL process</vt:lpstr>
    </vt:vector>
  </TitlesOfParts>
  <Company>Lenovo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Lenovo User</dc:creator>
  <cp:lastModifiedBy>Lenovo User</cp:lastModifiedBy>
  <cp:revision>41</cp:revision>
  <dcterms:created xsi:type="dcterms:W3CDTF">2010-11-08T22:22:06Z</dcterms:created>
  <dcterms:modified xsi:type="dcterms:W3CDTF">2010-11-21T22:02:55Z</dcterms:modified>
</cp:coreProperties>
</file>